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9" r:id="rId5"/>
    <p:sldId id="274" r:id="rId6"/>
    <p:sldId id="269" r:id="rId7"/>
    <p:sldId id="261" r:id="rId8"/>
    <p:sldId id="263" r:id="rId9"/>
    <p:sldId id="264" r:id="rId10"/>
    <p:sldId id="267" r:id="rId11"/>
    <p:sldId id="273" r:id="rId12"/>
    <p:sldId id="270" r:id="rId13"/>
    <p:sldId id="271" r:id="rId14"/>
    <p:sldId id="268" r:id="rId15"/>
    <p:sldId id="272" r:id="rId16"/>
    <p:sldId id="275" r:id="rId17"/>
    <p:sldId id="276" r:id="rId18"/>
    <p:sldId id="266" r:id="rId19"/>
    <p:sldId id="299" r:id="rId20"/>
    <p:sldId id="300" r:id="rId21"/>
    <p:sldId id="294" r:id="rId22"/>
    <p:sldId id="301" r:id="rId23"/>
    <p:sldId id="302" r:id="rId24"/>
    <p:sldId id="303" r:id="rId25"/>
    <p:sldId id="295" r:id="rId26"/>
    <p:sldId id="304" r:id="rId27"/>
    <p:sldId id="305" r:id="rId28"/>
    <p:sldId id="306" r:id="rId29"/>
    <p:sldId id="296" r:id="rId30"/>
    <p:sldId id="307" r:id="rId31"/>
    <p:sldId id="308" r:id="rId32"/>
    <p:sldId id="309" r:id="rId33"/>
    <p:sldId id="297" r:id="rId34"/>
    <p:sldId id="310" r:id="rId35"/>
    <p:sldId id="29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3" r:id="rId50"/>
    <p:sldId id="292" r:id="rId5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79" autoAdjust="0"/>
    <p:restoredTop sz="94660"/>
  </p:normalViewPr>
  <p:slideViewPr>
    <p:cSldViewPr>
      <p:cViewPr varScale="1">
        <p:scale>
          <a:sx n="64" d="100"/>
          <a:sy n="64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3B1E2-49FB-4463-838E-2C4828A64542}" type="datetimeFigureOut">
              <a:rPr lang="it-IT" smtClean="0"/>
              <a:pPr/>
              <a:t>27/11/2023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5AEE5-966D-4BD0-9D72-924BD488E82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3B1E2-49FB-4463-838E-2C4828A64542}" type="datetimeFigureOut">
              <a:rPr lang="it-IT" smtClean="0"/>
              <a:pPr/>
              <a:t>27/11/2023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5AEE5-966D-4BD0-9D72-924BD488E8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3B1E2-49FB-4463-838E-2C4828A64542}" type="datetimeFigureOut">
              <a:rPr lang="it-IT" smtClean="0"/>
              <a:pPr/>
              <a:t>27/11/2023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5AEE5-966D-4BD0-9D72-924BD488E8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3B1E2-49FB-4463-838E-2C4828A64542}" type="datetimeFigureOut">
              <a:rPr lang="it-IT" smtClean="0"/>
              <a:pPr/>
              <a:t>27/11/2023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5AEE5-966D-4BD0-9D72-924BD488E8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3B1E2-49FB-4463-838E-2C4828A64542}" type="datetimeFigureOut">
              <a:rPr lang="it-IT" smtClean="0"/>
              <a:pPr/>
              <a:t>27/11/2023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5AEE5-966D-4BD0-9D72-924BD488E82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3B1E2-49FB-4463-838E-2C4828A64542}" type="datetimeFigureOut">
              <a:rPr lang="it-IT" smtClean="0"/>
              <a:pPr/>
              <a:t>27/11/2023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5AEE5-966D-4BD0-9D72-924BD488E8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3B1E2-49FB-4463-838E-2C4828A64542}" type="datetimeFigureOut">
              <a:rPr lang="it-IT" smtClean="0"/>
              <a:pPr/>
              <a:t>27/11/2023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5AEE5-966D-4BD0-9D72-924BD488E8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3B1E2-49FB-4463-838E-2C4828A64542}" type="datetimeFigureOut">
              <a:rPr lang="it-IT" smtClean="0"/>
              <a:pPr/>
              <a:t>27/11/2023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5AEE5-966D-4BD0-9D72-924BD488E8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3B1E2-49FB-4463-838E-2C4828A64542}" type="datetimeFigureOut">
              <a:rPr lang="it-IT" smtClean="0"/>
              <a:pPr/>
              <a:t>27/11/2023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5AEE5-966D-4BD0-9D72-924BD488E82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3B1E2-49FB-4463-838E-2C4828A64542}" type="datetimeFigureOut">
              <a:rPr lang="it-IT" smtClean="0"/>
              <a:pPr/>
              <a:t>27/11/2023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5AEE5-966D-4BD0-9D72-924BD488E8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3B1E2-49FB-4463-838E-2C4828A64542}" type="datetimeFigureOut">
              <a:rPr lang="it-IT" smtClean="0"/>
              <a:pPr/>
              <a:t>27/11/2023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5AEE5-966D-4BD0-9D72-924BD488E82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803B1E2-49FB-4463-838E-2C4828A64542}" type="datetimeFigureOut">
              <a:rPr lang="it-IT" smtClean="0"/>
              <a:pPr/>
              <a:t>27/11/2023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55AEE5-966D-4BD0-9D72-924BD488E82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hyperlink" Target="https://www.wired.it/scienza/lab/2014/09/19/unesco-mermoria-acqua-montagnier/" TargetMode="External"/><Relationship Id="rId7" Type="http://schemas.openxmlformats.org/officeDocument/2006/relationships/hyperlink" Target="https://www.dreavel.com/ita/1/pacchetti-turistici/1776/la-cascata-delle-marmore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pxhere.com/it/photo/1174526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/>
              <a:t>Le basi neurobiologiche delle dipendenze</a:t>
            </a:r>
            <a:endParaRPr lang="it-IT" b="1" dirty="0"/>
          </a:p>
        </p:txBody>
      </p:sp>
      <p:pic>
        <p:nvPicPr>
          <p:cNvPr id="4" name="Immagine 3" descr="dipendenze-da-sostanza-e-comportamentali-700x3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785926"/>
            <a:ext cx="7762906" cy="388145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429388" y="6000768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Dott.ssa Nathascia Baiola </a:t>
            </a:r>
          </a:p>
          <a:p>
            <a:r>
              <a:rPr lang="it-IT" dirty="0" smtClean="0"/>
              <a:t>Psicologa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538" y="357166"/>
            <a:ext cx="7862150" cy="614366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dirty="0" smtClean="0"/>
              <a:t>Iniziamo con il definire il termine “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Dipendenza</a:t>
            </a:r>
            <a:r>
              <a:rPr lang="it-IT" dirty="0" smtClean="0"/>
              <a:t>”:</a:t>
            </a:r>
          </a:p>
          <a:p>
            <a:pPr algn="ctr">
              <a:buNone/>
            </a:pPr>
            <a:r>
              <a:rPr lang="it-IT" dirty="0" smtClean="0"/>
              <a:t>“Condizione, in cui un individuo si trova, di incoercibile bisogno di un prodotto o di una sostanza, soprattutto farmaci, alcol, stupefacenti, a cui si sia assuefatto, e la cui astinenza può provocare in lui uno stato depressivo, di malessere e di angoscia (</a:t>
            </a:r>
            <a:r>
              <a:rPr lang="it-IT" i="1" dirty="0" smtClean="0"/>
              <a:t>d</a:t>
            </a:r>
            <a:r>
              <a:rPr lang="it-IT" dirty="0" smtClean="0"/>
              <a:t>. </a:t>
            </a:r>
            <a:r>
              <a:rPr lang="it-IT" i="1" dirty="0" smtClean="0"/>
              <a:t>psichica</a:t>
            </a:r>
            <a:r>
              <a:rPr lang="it-IT" dirty="0" smtClean="0"/>
              <a:t>), e talora turbe fisiche più o meno violente, cioè nausea, dolori diffusi, contrazioni, ecc. (</a:t>
            </a:r>
            <a:r>
              <a:rPr lang="it-IT" i="1" dirty="0" smtClean="0"/>
              <a:t>d</a:t>
            </a:r>
            <a:r>
              <a:rPr lang="it-IT" dirty="0" smtClean="0"/>
              <a:t>. </a:t>
            </a:r>
            <a:r>
              <a:rPr lang="it-IT" i="1" dirty="0" smtClean="0"/>
              <a:t>fisica</a:t>
            </a:r>
            <a:r>
              <a:rPr lang="it-IT" dirty="0" smtClean="0"/>
              <a:t>).”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(Dizionario Treccani)</a:t>
            </a:r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0100" y="357166"/>
            <a:ext cx="7933588" cy="6215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Ancora, la dipendenza è definita: </a:t>
            </a:r>
          </a:p>
          <a:p>
            <a:pPr algn="ctr">
              <a:buNone/>
            </a:pPr>
            <a:r>
              <a:rPr lang="it-IT" dirty="0" smtClean="0"/>
              <a:t>“un’alterazione del comportamento che da semplice o comune abitudine diventa una ricerca esagerata e patologica del piacere attraverso mezzi o sostanze o comportamenti che sfociano nella condizione patologica. L’individuo dipendente tende a perdere la capacità di un controllo sull’abitudine”.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(American Society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Addiction</a:t>
            </a:r>
            <a:r>
              <a:rPr lang="it-IT" dirty="0" smtClean="0"/>
              <a:t> Medicine, 2012).</a:t>
            </a:r>
          </a:p>
          <a:p>
            <a:pPr algn="ctr"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000100" y="785794"/>
            <a:ext cx="7686700" cy="60722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/>
              <a:t>L’</a:t>
            </a:r>
            <a:r>
              <a:rPr lang="it-IT" b="1" dirty="0"/>
              <a:t>abuso</a:t>
            </a:r>
            <a:r>
              <a:rPr lang="it-IT" dirty="0"/>
              <a:t> si configura quando la sostanza viene utilizzata attraverso una modalità patologica, caratterizzata da </a:t>
            </a:r>
            <a:r>
              <a:rPr lang="it-IT" b="1" dirty="0"/>
              <a:t>segni di intossicazione, dall’incapacità ad interromperne l’uso nonostante la presenza di problemi di salute, interpersonali o legali </a:t>
            </a:r>
            <a:r>
              <a:rPr lang="it-IT" dirty="0"/>
              <a:t>(causati dagli effetti della sostanza), </a:t>
            </a:r>
            <a:r>
              <a:rPr lang="it-IT" b="1" dirty="0"/>
              <a:t>con conseguente compromissione delle attività sociali e </a:t>
            </a:r>
            <a:r>
              <a:rPr lang="it-IT" b="1" dirty="0" smtClean="0"/>
              <a:t>professionali.</a:t>
            </a:r>
          </a:p>
          <a:p>
            <a:pPr algn="ctr">
              <a:buNone/>
            </a:pPr>
            <a:endParaRPr lang="it-IT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538" y="500042"/>
            <a:ext cx="7862150" cy="60007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I quadri di vera e propria </a:t>
            </a:r>
            <a:r>
              <a:rPr lang="it-IT" b="1" dirty="0" smtClean="0"/>
              <a:t>dipendenza</a:t>
            </a:r>
            <a:r>
              <a:rPr lang="it-IT" dirty="0" smtClean="0"/>
              <a:t> sono invece condizionati dai fenomeni di </a:t>
            </a:r>
            <a:r>
              <a:rPr lang="it-IT" b="1" dirty="0" smtClean="0"/>
              <a:t>tolleranza</a:t>
            </a:r>
            <a:r>
              <a:rPr lang="it-IT" dirty="0" smtClean="0"/>
              <a:t>, </a:t>
            </a:r>
            <a:r>
              <a:rPr lang="it-IT" b="1" dirty="0" smtClean="0"/>
              <a:t>astinenza</a:t>
            </a:r>
            <a:r>
              <a:rPr lang="it-IT" dirty="0" smtClean="0"/>
              <a:t>, </a:t>
            </a:r>
            <a:r>
              <a:rPr lang="it-IT" b="1" dirty="0" err="1" smtClean="0"/>
              <a:t>craving</a:t>
            </a:r>
            <a:r>
              <a:rPr lang="it-IT" dirty="0" smtClean="0"/>
              <a:t> e </a:t>
            </a:r>
            <a:r>
              <a:rPr lang="it-IT" b="1" dirty="0" smtClean="0"/>
              <a:t>comportamento recidivante</a:t>
            </a: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Pertanto si definisce dipendenza l’assunzione persistente di sostanze o la messa in atto di comportamenti allo scopo di prevenire o diminuire i sintomi d’astinenza fisici o psichici.</a:t>
            </a:r>
          </a:p>
          <a:p>
            <a:pPr algn="ctr"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0100" y="285728"/>
            <a:ext cx="7933588" cy="635798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TOLLERANZA</a:t>
            </a:r>
            <a:r>
              <a:rPr lang="it-IT" dirty="0" smtClean="0"/>
              <a:t> = raggiungimento di una fase di stallo dove non si prova lo stesso piacere a parità di dose,  vi è una riduzione della risposta alla dopamina</a:t>
            </a:r>
          </a:p>
          <a:p>
            <a:pPr>
              <a:buNone/>
            </a:pPr>
            <a:r>
              <a:rPr lang="it-IT" dirty="0" smtClean="0"/>
              <a:t> </a:t>
            </a:r>
          </a:p>
          <a:p>
            <a:pPr lvl="0">
              <a:buNone/>
            </a:pP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ASTINENZA </a:t>
            </a:r>
            <a:r>
              <a:rPr lang="it-IT" dirty="0" smtClean="0"/>
              <a:t>= Insieme di sintomi fisici e psicologici che si manifestano in seguito alla sospensione della sostanza per la mancanza improvvisa di rilascio massivo della dopamina </a:t>
            </a:r>
            <a:endParaRPr lang="en-US" dirty="0" smtClean="0"/>
          </a:p>
          <a:p>
            <a:pPr>
              <a:buNone/>
            </a:pPr>
            <a:endParaRPr lang="it-IT" dirty="0" smtClean="0"/>
          </a:p>
          <a:p>
            <a:pPr lvl="0">
              <a:buNone/>
            </a:pP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CRAVING</a:t>
            </a:r>
            <a:r>
              <a:rPr lang="it-IT" dirty="0" smtClean="0"/>
              <a:t> = comportamento compulsivo di ricerca spasmodica di un’altra dose di sostanza per rialzare il livello di dopamina nelle sinapsi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COMPORTAMENTO RECIDIVANTE </a:t>
            </a:r>
            <a:r>
              <a:rPr lang="it-IT" dirty="0" smtClean="0"/>
              <a:t>= ricaduta nell’uso della sostanza, causata dall’</a:t>
            </a:r>
            <a:r>
              <a:rPr lang="it-IT" dirty="0" err="1" smtClean="0"/>
              <a:t>addiction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Dipendenza fisica o psicologica?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5195910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La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dipendenza fisica</a:t>
            </a:r>
            <a:r>
              <a:rPr lang="it-IT" dirty="0" smtClean="0"/>
              <a:t> dipende dallo sviluppo di uno stato di adattamento dell’organismo all’assunzione di una sostanza con conseguente produzione di sintomi spiacevoli quando la stessa non è a disposizione della persona.</a:t>
            </a:r>
          </a:p>
          <a:p>
            <a:r>
              <a:rPr lang="it-IT" dirty="0" smtClean="0"/>
              <a:t>La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dipendenza psicologica </a:t>
            </a:r>
            <a:r>
              <a:rPr lang="it-IT" dirty="0" smtClean="0"/>
              <a:t>è determinata dalla percezione di una forte motivazione a provare nuovamente gli effetti piacevoli della sostanza o del comportamento che la persona mette in atto. Diversamente dalla precedente che scompare dopo un periodo di astensione, questa richiede più tempo per sradicarsi a causa del legame con i fattori sociali e ambientali.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new-addictions.jpg"/>
          <p:cNvPicPr>
            <a:picLocks noChangeAspect="1"/>
          </p:cNvPicPr>
          <p:nvPr/>
        </p:nvPicPr>
        <p:blipFill>
          <a:blip r:embed="rId2"/>
          <a:srcRect l="3509" t="9601" r="4386" b="14061"/>
          <a:stretch>
            <a:fillRect/>
          </a:stretch>
        </p:blipFill>
        <p:spPr>
          <a:xfrm>
            <a:off x="1285852" y="3929066"/>
            <a:ext cx="7698384" cy="278608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Le dipendenze comportamentali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50530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Negli ultimi anni è stato possibile studiare come alcuni “</a:t>
            </a:r>
            <a:r>
              <a:rPr lang="it-IT" b="1" dirty="0" smtClean="0"/>
              <a:t>comportamenti” patologici </a:t>
            </a:r>
            <a:r>
              <a:rPr lang="it-IT" dirty="0" smtClean="0"/>
              <a:t>presentavano sul piano clinico alcune proprietà </a:t>
            </a:r>
            <a:r>
              <a:rPr lang="it-IT" b="1" dirty="0" smtClean="0"/>
              <a:t>straordinariamente simili alla dipendenza da sostanze</a:t>
            </a:r>
            <a:endParaRPr lang="it-I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2976" y="785794"/>
            <a:ext cx="7790712" cy="546260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dirty="0" smtClean="0"/>
              <a:t>La ripetitività, uno stato d’animo di tensione anticipatoria nell’attesa della soddisfazione, una gratificazione, una sorta di “scarica” di piacere nell’eseguirli, fino a una sorta di </a:t>
            </a:r>
            <a:r>
              <a:rPr lang="it-IT" dirty="0" err="1" smtClean="0"/>
              <a:t>craving</a:t>
            </a:r>
            <a:r>
              <a:rPr lang="it-IT" dirty="0" smtClean="0"/>
              <a:t> dato dalla loro mancanza. 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Ancora, </a:t>
            </a:r>
            <a:r>
              <a:rPr lang="it-IT" b="1" dirty="0" smtClean="0"/>
              <a:t>tali comportamenti patologici condividono l’implicazione di molte strutture e circuiti cerebrali coinvolti nelle dipendenze da sostanze e anche dei criteri fisiologic</a:t>
            </a:r>
            <a:r>
              <a:rPr lang="it-IT" dirty="0" smtClean="0"/>
              <a:t>i come la tolleranza e l’astinenza. 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0100" y="428604"/>
            <a:ext cx="7933588" cy="60007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Ad esempio il disturbo da gioco d’azzardo, è stato riconosciuto a pieno titolo nel capitolo dei disturbi correlati a sostanze e disturbi da </a:t>
            </a:r>
            <a:r>
              <a:rPr lang="it-IT" dirty="0" err="1" smtClean="0"/>
              <a:t>addiction</a:t>
            </a:r>
            <a:r>
              <a:rPr lang="it-IT" dirty="0" smtClean="0"/>
              <a:t>. </a:t>
            </a:r>
          </a:p>
          <a:p>
            <a:pPr algn="ctr">
              <a:buNone/>
            </a:pPr>
            <a:r>
              <a:rPr lang="it-IT" dirty="0" smtClean="0"/>
              <a:t>Si sono poi affacciate analogie anche per altri comportamenti, riguardanti il cibo, il sesso, l’attività fisica, i videogiochi, il “chattare” e l’uso continuo e imperativo dei social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Queste vengono chiamate </a:t>
            </a:r>
          </a:p>
          <a:p>
            <a:pPr algn="ctr">
              <a:buNone/>
            </a:pP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NEW ADDICTIONS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Cosa osservare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538" y="1214422"/>
            <a:ext cx="5715040" cy="5124472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it-IT" dirty="0" smtClean="0"/>
              <a:t>Nelle dipendenze comportamentali la persona percepisce sentimenti di tensione o eccitazione prima di commettere l'atto e gratificazione o sollievo, seppur temporaneo, quando lo attua. </a:t>
            </a:r>
          </a:p>
        </p:txBody>
      </p:sp>
      <p:pic>
        <p:nvPicPr>
          <p:cNvPr id="4" name="Immagine 3" descr="binocol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428604"/>
            <a:ext cx="2428860" cy="210635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071538" y="5072074"/>
            <a:ext cx="7286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it-IT" sz="3200" u="sng" dirty="0" smtClean="0"/>
              <a:t>L’individuo sperimenta malessere e perdita di controllo quando non può attuare il comportamento.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538" y="571480"/>
            <a:ext cx="7862150" cy="56769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I processi neurobiologici alla base delle dipendenze sono strettamente connessi con altre funzioni necessarie alla sopravvivenza e alla conservazione della specie.</a:t>
            </a:r>
          </a:p>
          <a:p>
            <a:pPr algn="ctr">
              <a:buNone/>
            </a:pPr>
            <a:r>
              <a:rPr lang="it-IT" dirty="0" smtClean="0"/>
              <a:t>Questi meccanismi vengono definiti di 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rinforzo, di gratificazione e motivazione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smtClean="0"/>
              <a:t>e sono utili perché portano l’uomo ad agire dei comportamenti con la finalità di trarre beneficio da questi.</a:t>
            </a:r>
          </a:p>
          <a:p>
            <a:pPr algn="ctr">
              <a:buNone/>
            </a:pPr>
            <a:r>
              <a:rPr lang="it-IT" b="1" dirty="0" smtClean="0"/>
              <a:t>Ad esempio mangiare qualcosa di gustoso ci fa sentire bene</a:t>
            </a:r>
            <a:endParaRPr lang="it-IT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538" y="214290"/>
            <a:ext cx="7862150" cy="14287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Gli studiosi individuano 6 aspetti rilevanti che si possono osservare:</a:t>
            </a:r>
          </a:p>
          <a:p>
            <a:pPr algn="ctr">
              <a:buNone/>
            </a:pPr>
            <a:endParaRPr lang="it-IT" dirty="0" smtClean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071538" y="1397000"/>
          <a:ext cx="7715304" cy="52467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57652"/>
                <a:gridCol w="3857652"/>
              </a:tblGrid>
              <a:tr h="2222516">
                <a:tc>
                  <a:txBody>
                    <a:bodyPr/>
                    <a:lstStyle/>
                    <a:p>
                      <a:pPr marL="596646" indent="-514350" algn="ctr" fontAlgn="base">
                        <a:buFont typeface="+mj-lt"/>
                        <a:buNone/>
                      </a:pPr>
                      <a:r>
                        <a:rPr lang="it-IT" b="1" dirty="0" smtClean="0"/>
                        <a:t>PREMINENZA</a:t>
                      </a:r>
                      <a:r>
                        <a:rPr lang="it-IT" dirty="0" smtClean="0"/>
                        <a:t> </a:t>
                      </a:r>
                      <a:r>
                        <a:rPr lang="it-IT" b="0" dirty="0" smtClean="0"/>
                        <a:t>= il</a:t>
                      </a:r>
                      <a:r>
                        <a:rPr lang="it-IT" b="0" baseline="0" dirty="0" smtClean="0"/>
                        <a:t> </a:t>
                      </a:r>
                      <a:r>
                        <a:rPr lang="it-IT" b="0" dirty="0" smtClean="0"/>
                        <a:t>comportamento caratterizza la vita della persona, dominando pensieri, emozioni e agiti</a:t>
                      </a:r>
                    </a:p>
                    <a:p>
                      <a:pPr marL="342900" indent="-342900" algn="ctr">
                        <a:buFont typeface="+mj-lt"/>
                        <a:buNone/>
                      </a:pP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b="0" dirty="0" smtClean="0"/>
                        <a:t>il tempo dedicato al comportamento provoca numerose difficoltà alla persona in termini di funzionamento, </a:t>
                      </a:r>
                      <a:r>
                        <a:rPr lang="it-IT" b="1" dirty="0" smtClean="0"/>
                        <a:t>CONFLITTI</a:t>
                      </a:r>
                      <a:r>
                        <a:rPr lang="it-IT" dirty="0" smtClean="0"/>
                        <a:t> </a:t>
                      </a:r>
                      <a:r>
                        <a:rPr lang="it-IT" b="0" dirty="0" smtClean="0"/>
                        <a:t>intrapsichici, relazionali e </a:t>
                      </a:r>
                      <a:r>
                        <a:rPr lang="it-IT" b="1" dirty="0" smtClean="0"/>
                        <a:t>DIFFICOLTÀ</a:t>
                      </a:r>
                      <a:r>
                        <a:rPr lang="it-IT" dirty="0" smtClean="0"/>
                        <a:t> </a:t>
                      </a:r>
                      <a:r>
                        <a:rPr lang="it-IT" b="0" dirty="0" smtClean="0"/>
                        <a:t>in ambito lavorativo e sociale</a:t>
                      </a:r>
                    </a:p>
                  </a:txBody>
                  <a:tcPr anchor="ctr"/>
                </a:tc>
              </a:tr>
              <a:tr h="1545865">
                <a:tc>
                  <a:txBody>
                    <a:bodyPr/>
                    <a:lstStyle/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dirty="0" smtClean="0"/>
                        <a:t>il comportamento incide sull’</a:t>
                      </a:r>
                      <a:r>
                        <a:rPr lang="it-IT" b="1" dirty="0" smtClean="0"/>
                        <a:t>UMORE</a:t>
                      </a:r>
                      <a:r>
                        <a:rPr lang="it-IT" dirty="0" smtClean="0"/>
                        <a:t> della persona</a:t>
                      </a:r>
                    </a:p>
                    <a:p>
                      <a:pPr marL="342900" indent="-342900" algn="ctr">
                        <a:buFont typeface="+mj-lt"/>
                        <a:buNone/>
                      </a:pP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b="1" dirty="0" smtClean="0"/>
                        <a:t>RECIDIVA</a:t>
                      </a:r>
                      <a:r>
                        <a:rPr lang="it-IT" dirty="0" smtClean="0"/>
                        <a:t> = dopo periodi in cui si riesce a gestire il comportamento, potrebbe esservi la tendenza a ricominciare</a:t>
                      </a:r>
                    </a:p>
                    <a:p>
                      <a:pPr marL="342900" indent="-342900" algn="ctr">
                        <a:buFont typeface="+mj-lt"/>
                        <a:buNone/>
                      </a:pPr>
                      <a:endParaRPr lang="it-IT" dirty="0"/>
                    </a:p>
                  </a:txBody>
                  <a:tcPr anchor="ctr"/>
                </a:tc>
              </a:tr>
              <a:tr h="1478329">
                <a:tc>
                  <a:txBody>
                    <a:bodyPr/>
                    <a:lstStyle/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b="1" dirty="0" smtClean="0"/>
                        <a:t>TOLLERANZA</a:t>
                      </a:r>
                      <a:r>
                        <a:rPr lang="it-IT" dirty="0" smtClean="0"/>
                        <a:t> = per ottenere lo stesso effetto sul tono dell’umore, dedica più tempo al comportamento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dirty="0" smtClean="0"/>
                        <a:t>possono esserci sintomi da </a:t>
                      </a:r>
                      <a:r>
                        <a:rPr lang="it-IT" b="1" dirty="0" smtClean="0"/>
                        <a:t>ASTINENZA</a:t>
                      </a:r>
                      <a:r>
                        <a:rPr lang="it-IT" dirty="0" smtClean="0"/>
                        <a:t>, come irritabilità e impazienza.</a:t>
                      </a:r>
                      <a:endParaRPr lang="it-IT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La dipendenza dal gioco d’azzardo (GAP)</a:t>
            </a:r>
            <a:endParaRPr lang="it-IT" b="1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000100" y="1500174"/>
            <a:ext cx="7786742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Definito anche “</a:t>
            </a:r>
            <a:r>
              <a:rPr lang="it-IT" dirty="0" err="1" smtClean="0"/>
              <a:t>gambling</a:t>
            </a:r>
            <a:r>
              <a:rPr lang="it-IT" dirty="0" smtClean="0"/>
              <a:t>”,  è un comportamento problematico che spinge la persona a sfidare la fortuna attraverso i giochi a scommessa (carte, </a:t>
            </a:r>
            <a:r>
              <a:rPr lang="it-IT" dirty="0" smtClean="0"/>
              <a:t>fantacalcio</a:t>
            </a:r>
            <a:r>
              <a:rPr lang="it-IT" dirty="0" smtClean="0"/>
              <a:t>, slot </a:t>
            </a:r>
            <a:r>
              <a:rPr lang="it-IT" dirty="0" err="1" smtClean="0"/>
              <a:t>machine</a:t>
            </a:r>
            <a:r>
              <a:rPr lang="it-IT" dirty="0" smtClean="0"/>
              <a:t>, gratta e vinci, </a:t>
            </a:r>
            <a:r>
              <a:rPr lang="it-IT" dirty="0" err="1" smtClean="0"/>
              <a:t>app</a:t>
            </a:r>
            <a:r>
              <a:rPr lang="it-IT" dirty="0" smtClean="0"/>
              <a:t> di scommesse, ecc.).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/>
          </a:p>
        </p:txBody>
      </p:sp>
      <p:pic>
        <p:nvPicPr>
          <p:cNvPr id="4" name="Immagine 3" descr="slotmachine.jpeg"/>
          <p:cNvPicPr>
            <a:picLocks noChangeAspect="1"/>
          </p:cNvPicPr>
          <p:nvPr/>
        </p:nvPicPr>
        <p:blipFill>
          <a:blip r:embed="rId2"/>
          <a:srcRect t="22293"/>
          <a:stretch>
            <a:fillRect/>
          </a:stretch>
        </p:blipFill>
        <p:spPr>
          <a:xfrm>
            <a:off x="2786050" y="4643446"/>
            <a:ext cx="4776801" cy="199203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2976" y="714356"/>
            <a:ext cx="7790712" cy="578647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dirty="0" smtClean="0"/>
              <a:t>Chi gioca ricercare in tale pratica l’avventura e l’eccitazione che vengono soddisfatte puntando cifre di denaro sempre più elevate.</a:t>
            </a:r>
          </a:p>
          <a:p>
            <a:pPr algn="ctr">
              <a:buNone/>
            </a:pPr>
            <a:r>
              <a:rPr lang="it-IT" u="sng" dirty="0" smtClean="0"/>
              <a:t>L’ebbrezza del rischio è ciò che mantiene questo comportamento attivo.</a:t>
            </a:r>
          </a:p>
          <a:p>
            <a:pPr algn="ctr">
              <a:buNone/>
            </a:pPr>
            <a:endParaRPr lang="it-IT" u="sng" dirty="0" smtClean="0"/>
          </a:p>
          <a:p>
            <a:pPr algn="ctr">
              <a:buNone/>
            </a:pPr>
            <a:r>
              <a:rPr lang="it-IT" dirty="0" smtClean="0"/>
              <a:t>Nel tentativo di recuperare il denaro puntato e perso, il soggetto sarà costretto in una corsa continua, a giocare cifre sempre più alte, al fine di annullare la perdita o una serie di perdite.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538" y="714356"/>
            <a:ext cx="7862150" cy="5786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In Italia, per gli adulti, è legale avere accesso a luoghi dove è possibile giocare d’azzardo, come le sale slot o le sale bingo, oppure acquistare gratta e vinci </a:t>
            </a:r>
            <a:r>
              <a:rPr lang="it-IT" dirty="0" smtClean="0"/>
              <a:t>dal </a:t>
            </a:r>
            <a:r>
              <a:rPr lang="it-IT" dirty="0" smtClean="0"/>
              <a:t>tabaccaio.</a:t>
            </a:r>
          </a:p>
          <a:p>
            <a:pPr algn="ctr">
              <a:buNone/>
            </a:pPr>
            <a:r>
              <a:rPr lang="it-IT" u="sng" dirty="0" smtClean="0"/>
              <a:t>E’ riservato all’esercente commerciale il dovere di controllare l’età della clientela</a:t>
            </a:r>
            <a:r>
              <a:rPr lang="it-IT" dirty="0" smtClean="0"/>
              <a:t> per assicurarsi che persone minorenni non usufruiscano di questi servizi. </a:t>
            </a:r>
          </a:p>
          <a:p>
            <a:pPr algn="ctr">
              <a:buNone/>
            </a:pPr>
            <a:r>
              <a:rPr lang="it-IT" dirty="0" smtClean="0"/>
              <a:t>In caso questo non avvenga, le ripercussioni legali riguarderanno l’esercente con la sospensione o la revoca della licenza.</a:t>
            </a:r>
            <a:endParaRPr lang="it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538" y="428604"/>
            <a:ext cx="7790712" cy="5176854"/>
          </a:xfrm>
        </p:spPr>
        <p:txBody>
          <a:bodyPr/>
          <a:lstStyle/>
          <a:p>
            <a:pPr algn="ctr">
              <a:buNone/>
            </a:pPr>
            <a:r>
              <a:rPr lang="it-IT" dirty="0" smtClean="0"/>
              <a:t>Per quanto riguarda le applicazioni per </a:t>
            </a:r>
            <a:r>
              <a:rPr lang="it-IT" dirty="0" err="1" smtClean="0"/>
              <a:t>smartphone</a:t>
            </a:r>
            <a:r>
              <a:rPr lang="it-IT" dirty="0" smtClean="0"/>
              <a:t> o i siti dove è possibile scommettere, questo controllo è molto più difficile perché spesso l’attestazione di maggiore età viene richiesta sottoforma di autodichiarazione dell’utente. </a:t>
            </a:r>
          </a:p>
          <a:p>
            <a:pPr algn="ctr">
              <a:buNone/>
            </a:pPr>
            <a:r>
              <a:rPr lang="it-IT" dirty="0" smtClean="0"/>
              <a:t>Basta mentire per poter accedere.</a:t>
            </a:r>
            <a:endParaRPr lang="it-IT" dirty="0"/>
          </a:p>
        </p:txBody>
      </p:sp>
      <p:pic>
        <p:nvPicPr>
          <p:cNvPr id="5" name="Immagine 4" descr="sisal 1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4143380"/>
            <a:ext cx="6143668" cy="248879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Dipendenza da Videogiochi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L’uso eccessivo dei videogiochi sia online che offline, è un fenomeno frequente soprattutto tra gli adolescenti.</a:t>
            </a:r>
          </a:p>
          <a:p>
            <a:pPr algn="ctr">
              <a:buNone/>
            </a:pPr>
            <a:r>
              <a:rPr lang="it-IT" dirty="0" smtClean="0"/>
              <a:t>Tuttavia, passare del tempo a giocare non è condizione sufficiente per individuare un malessere clinico. </a:t>
            </a:r>
          </a:p>
          <a:p>
            <a:pPr algn="ctr">
              <a:buNone/>
            </a:pPr>
            <a:r>
              <a:rPr lang="it-IT" dirty="0" smtClean="0"/>
              <a:t>Solo una parte dei giocatori eccessivi può rientrare in criteri patologici.</a:t>
            </a:r>
            <a:endParaRPr lang="it-IT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0100" y="357166"/>
            <a:ext cx="7933588" cy="650083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it-IT" dirty="0" smtClean="0"/>
              <a:t>I criteri per individuare questa possibile dipendenza sono gli stessi delle altre:</a:t>
            </a:r>
          </a:p>
          <a:p>
            <a:pPr fontAlgn="base"/>
            <a:r>
              <a:rPr lang="it-IT" dirty="0" smtClean="0"/>
              <a:t>Preoccupazione eccessiva riguardo al gioco;</a:t>
            </a:r>
          </a:p>
          <a:p>
            <a:pPr fontAlgn="base"/>
            <a:r>
              <a:rPr lang="it-IT" dirty="0" smtClean="0"/>
              <a:t>Sintomi di malessere quando non si gioca o quando si è impossibilitati a giocare (astinenza);</a:t>
            </a:r>
          </a:p>
          <a:p>
            <a:pPr fontAlgn="base"/>
            <a:r>
              <a:rPr lang="it-IT" dirty="0" smtClean="0"/>
              <a:t>Tolleranza, ovvero necessità di aumentare il tempo impiegato a giocare;</a:t>
            </a:r>
          </a:p>
          <a:p>
            <a:pPr fontAlgn="base"/>
            <a:r>
              <a:rPr lang="it-IT" dirty="0" smtClean="0"/>
              <a:t>Tentativi numerosi, vani e infruttuosi di ridurre il gioco;</a:t>
            </a:r>
          </a:p>
          <a:p>
            <a:pPr fontAlgn="base"/>
            <a:r>
              <a:rPr lang="it-IT" dirty="0" smtClean="0"/>
              <a:t>Perdita di interesse nello svolgimento di attività prima piacevoli;</a:t>
            </a:r>
          </a:p>
          <a:p>
            <a:pPr fontAlgn="base"/>
            <a:r>
              <a:rPr lang="it-IT" dirty="0" smtClean="0"/>
              <a:t>Uso eccessivo dei giochi nonostante la consapevolezza delle problematiche psicosociali che comporta;</a:t>
            </a:r>
          </a:p>
          <a:p>
            <a:pPr fontAlgn="base"/>
            <a:r>
              <a:rPr lang="it-IT" dirty="0" smtClean="0"/>
              <a:t>Utilizzo dell’inganno sulla quantità di tempo impiegata a giocare;</a:t>
            </a:r>
          </a:p>
          <a:p>
            <a:pPr fontAlgn="base"/>
            <a:r>
              <a:rPr lang="it-IT" dirty="0" smtClean="0"/>
              <a:t>Utilizzo del gioco per allontanare uno stato d’animo negativo;</a:t>
            </a:r>
          </a:p>
          <a:p>
            <a:pPr fontAlgn="base"/>
            <a:r>
              <a:rPr lang="it-IT" dirty="0" smtClean="0"/>
              <a:t>Mettere a rischio relazioni, lavoro e opportunità formative a causa del gioco.</a:t>
            </a:r>
          </a:p>
          <a:p>
            <a:pPr algn="ctr"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538" y="285728"/>
            <a:ext cx="7862150" cy="628654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it-IT" dirty="0" smtClean="0"/>
              <a:t>Ulteriori problematiche osservabili possono essere:</a:t>
            </a:r>
          </a:p>
          <a:p>
            <a:pPr>
              <a:buNone/>
            </a:pPr>
            <a:r>
              <a:rPr lang="it-IT" dirty="0" smtClean="0"/>
              <a:t> </a:t>
            </a:r>
          </a:p>
          <a:p>
            <a:r>
              <a:rPr lang="it-IT" dirty="0" smtClean="0"/>
              <a:t>dolore agli occhi, </a:t>
            </a:r>
          </a:p>
          <a:p>
            <a:r>
              <a:rPr lang="it-IT" dirty="0" smtClean="0"/>
              <a:t>secchezza oculare, </a:t>
            </a:r>
          </a:p>
          <a:p>
            <a:r>
              <a:rPr lang="it-IT" dirty="0" smtClean="0"/>
              <a:t>mal di testa, </a:t>
            </a:r>
          </a:p>
          <a:p>
            <a:r>
              <a:rPr lang="it-IT" dirty="0" smtClean="0"/>
              <a:t>stanchezza, </a:t>
            </a:r>
          </a:p>
          <a:p>
            <a:r>
              <a:rPr lang="it-IT" dirty="0" smtClean="0"/>
              <a:t>dolore alle articolazioni, </a:t>
            </a:r>
          </a:p>
          <a:p>
            <a:r>
              <a:rPr lang="it-IT" dirty="0" smtClean="0"/>
              <a:t>fluttuazioni di peso, </a:t>
            </a:r>
          </a:p>
          <a:p>
            <a:r>
              <a:rPr lang="it-IT" dirty="0" smtClean="0"/>
              <a:t>incuria della propria igiene personale, </a:t>
            </a:r>
          </a:p>
          <a:p>
            <a:r>
              <a:rPr lang="it-IT" dirty="0" smtClean="0"/>
              <a:t>alterazione nell’evoluzione della prensione corretta di penne e matite, </a:t>
            </a:r>
          </a:p>
          <a:p>
            <a:r>
              <a:rPr lang="it-IT" dirty="0" smtClean="0"/>
              <a:t>mal di schiena, </a:t>
            </a:r>
          </a:p>
          <a:p>
            <a:r>
              <a:rPr lang="it-IT" dirty="0" smtClean="0"/>
              <a:t>affaticamento mentale, </a:t>
            </a:r>
          </a:p>
          <a:p>
            <a:r>
              <a:rPr lang="it-IT" dirty="0" smtClean="0"/>
              <a:t>alterazione dei ritmi sonno-veglia causati dall’utilizzo di dispositivi portatili prima di andare a dormire.</a:t>
            </a:r>
          </a:p>
          <a:p>
            <a:pPr algn="ctr"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538" y="285728"/>
            <a:ext cx="7862150" cy="5534044"/>
          </a:xfrm>
        </p:spPr>
        <p:txBody>
          <a:bodyPr/>
          <a:lstStyle/>
          <a:p>
            <a:pPr algn="ctr">
              <a:buNone/>
            </a:pPr>
            <a:r>
              <a:rPr lang="it-IT" dirty="0" smtClean="0"/>
              <a:t>Alcuni studi mostrano come la dipendenza da videogiochi abbia una alta correlazione con sintomi di tipo depressivo e ansioso.</a:t>
            </a:r>
          </a:p>
          <a:p>
            <a:pPr algn="ctr">
              <a:buNone/>
            </a:pPr>
            <a:r>
              <a:rPr lang="it-IT" dirty="0" smtClean="0"/>
              <a:t>Inoltre può venire intaccata la vita relazionale del giocatore che potrebbe arrivare a preferire amicizie online piuttosto che offline, con un conseguente isolamento sociale.</a:t>
            </a:r>
            <a:endParaRPr lang="it-IT" dirty="0"/>
          </a:p>
        </p:txBody>
      </p:sp>
      <p:pic>
        <p:nvPicPr>
          <p:cNvPr id="4" name="Immagine 3" descr="joystick dip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9" y="4259229"/>
            <a:ext cx="3905259" cy="259877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Dipendenza da Social Media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/>
          <a:lstStyle/>
          <a:p>
            <a:pPr algn="ctr">
              <a:buNone/>
            </a:pPr>
            <a:r>
              <a:rPr lang="it-IT" dirty="0" smtClean="0"/>
              <a:t>Potremmo definirla una sottocategoria della dipendenza da internet ma questo comportamento problematico ha molto a che fare anche con </a:t>
            </a:r>
            <a:r>
              <a:rPr lang="it-IT" u="sng" dirty="0" smtClean="0"/>
              <a:t>l’ansia sociale.</a:t>
            </a:r>
          </a:p>
          <a:p>
            <a:pPr algn="ctr">
              <a:buNone/>
            </a:pPr>
            <a:r>
              <a:rPr lang="it-IT" dirty="0" smtClean="0"/>
              <a:t>In una società </a:t>
            </a:r>
            <a:r>
              <a:rPr lang="it-IT" dirty="0" err="1" smtClean="0"/>
              <a:t>iperconnessa</a:t>
            </a:r>
            <a:r>
              <a:rPr lang="it-IT" dirty="0" smtClean="0"/>
              <a:t>, dove qualsiasi cosa accada è possibile esserne spettatori,  non essere al passo può provocare la cosiddetta FOMO (</a:t>
            </a:r>
            <a:r>
              <a:rPr lang="it-IT" dirty="0" err="1" smtClean="0"/>
              <a:t>fear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missing</a:t>
            </a:r>
            <a:r>
              <a:rPr lang="it-IT" dirty="0" smtClean="0"/>
              <a:t> out), ossia la paura di essere tagliati fuori.</a:t>
            </a: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2976" y="500042"/>
            <a:ext cx="7790712" cy="5748358"/>
          </a:xfrm>
        </p:spPr>
        <p:txBody>
          <a:bodyPr/>
          <a:lstStyle/>
          <a:p>
            <a:pPr algn="ctr">
              <a:buNone/>
            </a:pPr>
            <a:r>
              <a:rPr lang="it-IT" dirty="0" smtClean="0"/>
              <a:t>La 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dopamina</a:t>
            </a:r>
            <a:r>
              <a:rPr lang="it-IT" dirty="0" smtClean="0"/>
              <a:t> è un neurotrasmettitore implicato in numerose importanti funzioni per l’organismo (il movimento, l’attenzione, l’apprendimento, ecc.) ma è anche responsabile del funzionamento del </a:t>
            </a:r>
            <a:r>
              <a:rPr lang="it-IT" b="1" dirty="0" smtClean="0"/>
              <a:t>circuito della ricompensa </a:t>
            </a:r>
            <a:r>
              <a:rPr lang="it-IT" dirty="0" smtClean="0"/>
              <a:t>(</a:t>
            </a:r>
            <a:r>
              <a:rPr lang="it-IT" dirty="0" err="1" smtClean="0"/>
              <a:t>reward</a:t>
            </a:r>
            <a:r>
              <a:rPr lang="it-IT" dirty="0" smtClean="0"/>
              <a:t> </a:t>
            </a:r>
            <a:r>
              <a:rPr lang="it-IT" dirty="0" err="1" smtClean="0"/>
              <a:t>pathway</a:t>
            </a:r>
            <a:r>
              <a:rPr lang="it-IT" dirty="0" smtClean="0"/>
              <a:t>).</a:t>
            </a:r>
            <a:endParaRPr lang="it-IT" b="1" dirty="0" smtClean="0"/>
          </a:p>
          <a:p>
            <a:endParaRPr lang="it-IT" dirty="0" smtClean="0"/>
          </a:p>
        </p:txBody>
      </p:sp>
      <p:pic>
        <p:nvPicPr>
          <p:cNvPr id="4" name="Immagine 3" descr="dopamin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4000504"/>
            <a:ext cx="4857993" cy="265272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0100" y="500042"/>
            <a:ext cx="7933588" cy="5748358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it-IT" dirty="0" smtClean="0"/>
              <a:t>La FOMO è caratterizzata da:</a:t>
            </a:r>
          </a:p>
          <a:p>
            <a:pPr fontAlgn="base"/>
            <a:r>
              <a:rPr lang="it-IT" dirty="0" smtClean="0"/>
              <a:t>uno stato di </a:t>
            </a:r>
            <a:r>
              <a:rPr lang="it-IT" b="1" dirty="0" smtClean="0"/>
              <a:t>ansia</a:t>
            </a:r>
            <a:r>
              <a:rPr lang="it-IT" dirty="0" smtClean="0"/>
              <a:t> quando non è possibile sapere cosa stiano facendo i propri amici o i familiari</a:t>
            </a:r>
          </a:p>
          <a:p>
            <a:pPr fontAlgn="base"/>
            <a:r>
              <a:rPr lang="it-IT" dirty="0" smtClean="0"/>
              <a:t>sentire </a:t>
            </a:r>
            <a:r>
              <a:rPr lang="it-IT" b="1" dirty="0" smtClean="0"/>
              <a:t>preoccupazione</a:t>
            </a:r>
            <a:r>
              <a:rPr lang="it-IT" dirty="0" smtClean="0"/>
              <a:t> nel sapere che chi si ha intorno, virtualmente o meno, stia vivendo situazioni più interessanti e soddisfacenti della propria</a:t>
            </a:r>
          </a:p>
          <a:p>
            <a:pPr fontAlgn="base"/>
            <a:r>
              <a:rPr lang="it-IT" b="1" dirty="0" smtClean="0"/>
              <a:t>bisogno di controllare</a:t>
            </a:r>
            <a:r>
              <a:rPr lang="it-IT" dirty="0" smtClean="0"/>
              <a:t> cosa stiano facendo online i propri contatti</a:t>
            </a:r>
          </a:p>
          <a:p>
            <a:pPr fontAlgn="base"/>
            <a:r>
              <a:rPr lang="it-IT" b="1" dirty="0" smtClean="0"/>
              <a:t>paura</a:t>
            </a:r>
            <a:r>
              <a:rPr lang="it-IT" dirty="0" smtClean="0"/>
              <a:t> di non apparire sufficientemente importanti sui social media</a:t>
            </a:r>
          </a:p>
          <a:p>
            <a:pPr fontAlgn="base"/>
            <a:r>
              <a:rPr lang="it-IT" dirty="0" smtClean="0"/>
              <a:t>necessità di condividere tutte le proprie attività ed esperienze sui social.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0100" y="714356"/>
            <a:ext cx="7929618" cy="56769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Rimanendo aggiornati si calma quello stato di ansia.</a:t>
            </a:r>
          </a:p>
          <a:p>
            <a:pPr algn="ctr">
              <a:buNone/>
            </a:pPr>
            <a:r>
              <a:rPr lang="it-IT" dirty="0" smtClean="0"/>
              <a:t>Inoltre sui social è possibile “creare” la propria identità, ricevere apprezzamenti (i </a:t>
            </a:r>
            <a:r>
              <a:rPr lang="it-IT" dirty="0" err="1" smtClean="0"/>
              <a:t>like</a:t>
            </a:r>
            <a:r>
              <a:rPr lang="it-IT" dirty="0" smtClean="0"/>
              <a:t>), essere oggetto di interesse da parte di altre persone (i </a:t>
            </a:r>
            <a:r>
              <a:rPr lang="it-IT" dirty="0" err="1" smtClean="0"/>
              <a:t>follower</a:t>
            </a:r>
            <a:r>
              <a:rPr lang="it-IT" dirty="0" smtClean="0"/>
              <a:t>) oppure intessere delle relazioni. </a:t>
            </a:r>
          </a:p>
          <a:p>
            <a:pPr algn="ctr">
              <a:buNone/>
            </a:pPr>
            <a:r>
              <a:rPr lang="it-IT" dirty="0" smtClean="0"/>
              <a:t>Tutte attività altamente attraenti per gli adolescenti.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0100" y="357166"/>
            <a:ext cx="7933588" cy="5891234"/>
          </a:xfrm>
        </p:spPr>
        <p:txBody>
          <a:bodyPr/>
          <a:lstStyle/>
          <a:p>
            <a:pPr algn="ctr">
              <a:buNone/>
            </a:pPr>
            <a:r>
              <a:rPr lang="it-IT" dirty="0" smtClean="0"/>
              <a:t>I social, così come le interfacce dei moderni </a:t>
            </a:r>
            <a:r>
              <a:rPr lang="it-IT" dirty="0" err="1" smtClean="0"/>
              <a:t>smartphone</a:t>
            </a:r>
            <a:r>
              <a:rPr lang="it-IT" dirty="0" smtClean="0"/>
              <a:t>, sono creati in maniera tale da “trattenere” l’utente online il maggior tempo possibile.</a:t>
            </a:r>
          </a:p>
          <a:p>
            <a:pPr algn="ctr">
              <a:buNone/>
            </a:pPr>
            <a:r>
              <a:rPr lang="it-IT" dirty="0" smtClean="0"/>
              <a:t>Ogni video divertente, ogni </a:t>
            </a:r>
            <a:r>
              <a:rPr lang="it-IT" dirty="0" err="1" smtClean="0"/>
              <a:t>like</a:t>
            </a:r>
            <a:r>
              <a:rPr lang="it-IT" dirty="0" smtClean="0"/>
              <a:t> ricevuto, ogni commento saranno una gratificazione che innescherà il sistema della ricompensa.</a:t>
            </a:r>
          </a:p>
          <a:p>
            <a:pPr algn="ctr">
              <a:buNone/>
            </a:pPr>
            <a:endParaRPr lang="it-IT" dirty="0"/>
          </a:p>
        </p:txBody>
      </p:sp>
      <p:pic>
        <p:nvPicPr>
          <p:cNvPr id="4" name="Immagine 3" descr="like fb e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4000512"/>
            <a:ext cx="2857488" cy="285748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Dipendenza da </a:t>
            </a:r>
            <a:r>
              <a:rPr lang="it-IT" b="1" dirty="0" err="1" smtClean="0"/>
              <a:t>Smartphone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3000" dirty="0" smtClean="0"/>
              <a:t>Lo sviluppo di un legame eccessivo nei confronti del cellulare può comportare l’impossibilità, per alcune persone, a separarsi dal proprio telefonino neanche per pochi minuti poiché tale situazione procura loro uno stato di ansia, impazienza ed insicurezza. </a:t>
            </a:r>
          </a:p>
        </p:txBody>
      </p:sp>
      <p:pic>
        <p:nvPicPr>
          <p:cNvPr id="4" name="Immagine 3" descr="images pho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4214818"/>
            <a:ext cx="3971995" cy="264318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538" y="571480"/>
            <a:ext cx="7862150" cy="567692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it-IT" dirty="0" smtClean="0"/>
              <a:t>Sono segnali di un uso potenzialmente patologico: la chiara preferenza della comunicazione via </a:t>
            </a:r>
            <a:r>
              <a:rPr lang="it-IT" dirty="0" err="1" smtClean="0"/>
              <a:t>smartphone</a:t>
            </a:r>
            <a:r>
              <a:rPr lang="it-IT" dirty="0" smtClean="0"/>
              <a:t> all'interazione diretta, l'uso compulsivo del dispositivo e l'incapacità di rimanere sconnessi dai social.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In alcuni casi la mancanza di questa connessione porta il soggetto a manifestare sintomi simili a quelli che caratterizzano l’attacco di panico: mancanza di respiro, sudorazione, battito cardiaco accelerato, dolore toracico e nausea.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538" y="571480"/>
            <a:ext cx="7862150" cy="585791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it-IT" dirty="0" smtClean="0"/>
              <a:t>Esistono altri tipi di </a:t>
            </a:r>
            <a:r>
              <a:rPr lang="it-IT" dirty="0" err="1" smtClean="0"/>
              <a:t>addiction</a:t>
            </a:r>
            <a:r>
              <a:rPr lang="it-IT" dirty="0" smtClean="0"/>
              <a:t> comportamentali e così come le precedenti possono riguardare anche i soggetti adulti:</a:t>
            </a:r>
          </a:p>
          <a:p>
            <a:pPr algn="ctr">
              <a:buNone/>
            </a:pPr>
            <a:endParaRPr lang="it-IT" dirty="0" smtClean="0"/>
          </a:p>
          <a:p>
            <a:r>
              <a:rPr lang="it-IT" dirty="0" smtClean="0"/>
              <a:t>Dipendenza da shopping (</a:t>
            </a:r>
            <a:r>
              <a:rPr lang="it-IT" dirty="0" err="1" smtClean="0"/>
              <a:t>shopping</a:t>
            </a:r>
            <a:r>
              <a:rPr lang="it-IT" dirty="0" smtClean="0"/>
              <a:t> compulsivo)</a:t>
            </a:r>
          </a:p>
          <a:p>
            <a:r>
              <a:rPr lang="it-IT" dirty="0" smtClean="0"/>
              <a:t>Dipendenza sessuale</a:t>
            </a:r>
          </a:p>
          <a:p>
            <a:r>
              <a:rPr lang="it-IT" dirty="0" smtClean="0"/>
              <a:t>Dipendenza da porno</a:t>
            </a:r>
          </a:p>
          <a:p>
            <a:r>
              <a:rPr lang="it-IT" dirty="0" smtClean="0"/>
              <a:t>Dipendenza da serie TV</a:t>
            </a:r>
          </a:p>
          <a:p>
            <a:r>
              <a:rPr lang="it-IT" dirty="0" smtClean="0"/>
              <a:t>Dipendenza affettiva</a:t>
            </a:r>
          </a:p>
          <a:p>
            <a:r>
              <a:rPr lang="it-IT" dirty="0" smtClean="0"/>
              <a:t>Dipendenza da lavoro</a:t>
            </a:r>
          </a:p>
          <a:p>
            <a:r>
              <a:rPr lang="it-IT" dirty="0" smtClean="0"/>
              <a:t>Dipendenza da esercizio fisico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La dipendenza da sostanze</a:t>
            </a:r>
            <a:endParaRPr lang="it-IT" b="1" dirty="0"/>
          </a:p>
        </p:txBody>
      </p:sp>
      <p:pic>
        <p:nvPicPr>
          <p:cNvPr id="4" name="Segnaposto contenuto 3" descr="alcol_dipendenza_tossicodipendenz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214422"/>
            <a:ext cx="7643866" cy="510192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unzioni cognitive.jpg"/>
          <p:cNvPicPr>
            <a:picLocks noChangeAspect="1"/>
          </p:cNvPicPr>
          <p:nvPr/>
        </p:nvPicPr>
        <p:blipFill>
          <a:blip r:embed="rId2"/>
          <a:srcRect b="4337"/>
          <a:stretch>
            <a:fillRect/>
          </a:stretch>
        </p:blipFill>
        <p:spPr>
          <a:xfrm>
            <a:off x="2143108" y="3286124"/>
            <a:ext cx="5734050" cy="3571876"/>
          </a:xfrm>
          <a:prstGeom prst="rect">
            <a:avLst/>
          </a:prstGeom>
        </p:spPr>
      </p:pic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1000100" y="214290"/>
            <a:ext cx="7933588" cy="39814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3000" dirty="0" smtClean="0"/>
              <a:t>Una</a:t>
            </a:r>
            <a:r>
              <a:rPr lang="it-IT" sz="3000" dirty="0"/>
              <a:t> </a:t>
            </a:r>
            <a:r>
              <a:rPr lang="it-IT" sz="3000" b="1" dirty="0" smtClean="0">
                <a:solidFill>
                  <a:schemeClr val="bg2">
                    <a:lumMod val="50000"/>
                  </a:schemeClr>
                </a:solidFill>
              </a:rPr>
              <a:t>sostanza stupefacente</a:t>
            </a:r>
            <a:r>
              <a:rPr lang="it-IT" sz="3000" dirty="0">
                <a:solidFill>
                  <a:schemeClr val="bg2">
                    <a:lumMod val="50000"/>
                  </a:schemeClr>
                </a:solidFill>
              </a:rPr>
              <a:t>, </a:t>
            </a:r>
            <a:r>
              <a:rPr lang="it-IT" sz="3000" b="1" dirty="0" smtClean="0">
                <a:solidFill>
                  <a:schemeClr val="bg2">
                    <a:lumMod val="50000"/>
                  </a:schemeClr>
                </a:solidFill>
              </a:rPr>
              <a:t>psicoattiva</a:t>
            </a:r>
            <a:r>
              <a:rPr lang="it-IT" sz="3000" dirty="0"/>
              <a:t> è una sostanza chimica farmacologicamente attiva, dotata di azione psicotropa, ovvero capace di modificare lo stato psico-fisico di un soggetto (attenzione, percezione, umore, coscienza, comportamento ecc</a:t>
            </a:r>
            <a:r>
              <a:rPr lang="it-IT" sz="3000" dirty="0" smtClean="0"/>
              <a:t>.).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0100" y="714356"/>
            <a:ext cx="7933588" cy="528641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dirty="0" smtClean="0"/>
              <a:t>Alcune di queste sostanze sono usate in ambito medico come farmaci per varie patologie. 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Molte sostanze di questo tipo sono capaci di indurre, in diverso grado, fenomeni di </a:t>
            </a:r>
            <a:r>
              <a:rPr lang="it-IT" b="1" dirty="0" smtClean="0"/>
              <a:t>dipendenza</a:t>
            </a:r>
            <a:r>
              <a:rPr lang="it-IT" dirty="0" smtClean="0"/>
              <a:t>, </a:t>
            </a:r>
            <a:r>
              <a:rPr lang="it-IT" b="1" dirty="0" smtClean="0"/>
              <a:t>tolleranza</a:t>
            </a:r>
            <a:r>
              <a:rPr lang="it-IT" dirty="0" smtClean="0"/>
              <a:t> e </a:t>
            </a:r>
            <a:r>
              <a:rPr lang="it-IT" b="1" dirty="0" smtClean="0"/>
              <a:t>assuefazione</a:t>
            </a:r>
            <a:r>
              <a:rPr lang="it-IT" dirty="0" smtClean="0"/>
              <a:t>.</a:t>
            </a:r>
          </a:p>
          <a:p>
            <a:pPr algn="ctr">
              <a:buNone/>
            </a:pPr>
            <a:r>
              <a:rPr lang="it-IT" dirty="0" smtClean="0"/>
              <a:t> Altre invece non creano assuefazione o dipendenza.</a:t>
            </a:r>
          </a:p>
          <a:p>
            <a:pPr algn="ctr">
              <a:buNone/>
            </a:pPr>
            <a:r>
              <a:rPr lang="it-IT" dirty="0" smtClean="0"/>
              <a:t>Nel linguaggio comune alcune di queste sostanze vengono chiamate </a:t>
            </a:r>
            <a:r>
              <a:rPr lang="it-IT" i="1" dirty="0" smtClean="0"/>
              <a:t>droghe</a:t>
            </a:r>
            <a:r>
              <a:rPr lang="it-IT" dirty="0" smtClean="0"/>
              <a:t> quando assunte in modo illecito.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143000"/>
          </a:xfrm>
        </p:spPr>
        <p:txBody>
          <a:bodyPr>
            <a:noAutofit/>
          </a:bodyPr>
          <a:lstStyle/>
          <a:p>
            <a:r>
              <a:rPr lang="it-IT" sz="2200" dirty="0" smtClean="0"/>
              <a:t>La classificazione delle sostanze di abuso secondo criteri farmacologici è, nella sua semplicità, la più utile ed accettata. Distinguiamo: </a:t>
            </a:r>
            <a:endParaRPr lang="it-IT" sz="2200" dirty="0"/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>
          <a:xfrm>
            <a:off x="4286248" y="1071546"/>
            <a:ext cx="44958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endParaRPr lang="it-IT" sz="1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it-IT" sz="1400" dirty="0" smtClean="0"/>
          </a:p>
          <a:p>
            <a:pPr>
              <a:lnSpc>
                <a:spcPct val="150000"/>
              </a:lnSpc>
              <a:buNone/>
            </a:pPr>
            <a:endParaRPr lang="it-IT" sz="1400" dirty="0" smtClean="0"/>
          </a:p>
          <a:p>
            <a:pPr>
              <a:lnSpc>
                <a:spcPct val="150000"/>
              </a:lnSpc>
              <a:buNone/>
            </a:pPr>
            <a:endParaRPr lang="it-IT" sz="1400" dirty="0" smtClean="0"/>
          </a:p>
          <a:p>
            <a:pPr>
              <a:lnSpc>
                <a:spcPct val="150000"/>
              </a:lnSpc>
              <a:buNone/>
            </a:pPr>
            <a:endParaRPr lang="it-IT" sz="1400" dirty="0" smtClean="0"/>
          </a:p>
          <a:p>
            <a:pPr>
              <a:lnSpc>
                <a:spcPct val="150000"/>
              </a:lnSpc>
              <a:buNone/>
            </a:pPr>
            <a:endParaRPr lang="it-IT" sz="1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it-IT" sz="14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it-IT" sz="14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it-IT" sz="1400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071538" y="1071546"/>
          <a:ext cx="7858180" cy="5521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0"/>
                <a:gridCol w="3929090"/>
              </a:tblGrid>
              <a:tr h="405388">
                <a:tc>
                  <a:txBody>
                    <a:bodyPr/>
                    <a:lstStyle/>
                    <a:p>
                      <a:endParaRPr lang="it-I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900" dirty="0"/>
                    </a:p>
                  </a:txBody>
                  <a:tcPr/>
                </a:tc>
              </a:tr>
              <a:tr h="5051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it-IT" sz="19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Oppioidi</a:t>
                      </a:r>
                      <a:endParaRPr lang="it-I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 smtClean="0"/>
                        <a:t>Morfina, eroina, codeina</a:t>
                      </a:r>
                    </a:p>
                  </a:txBody>
                  <a:tcPr/>
                </a:tc>
              </a:tr>
              <a:tr h="408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it-IT" sz="19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Psicostimolanti</a:t>
                      </a:r>
                      <a:endParaRPr lang="it-I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 smtClean="0"/>
                        <a:t>Cocaina, ecstasy, amfetamine, caffeina</a:t>
                      </a:r>
                      <a:endParaRPr lang="it-IT" sz="1900" dirty="0"/>
                    </a:p>
                  </a:txBody>
                  <a:tcPr/>
                </a:tc>
              </a:tr>
              <a:tr h="408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it-IT" sz="19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Deprimenti del SNC</a:t>
                      </a:r>
                      <a:endParaRPr lang="it-I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 smtClean="0"/>
                        <a:t>Barbiturici, </a:t>
                      </a:r>
                      <a:r>
                        <a:rPr lang="it-IT" sz="1900" dirty="0" err="1" smtClean="0"/>
                        <a:t>benzodiazepine</a:t>
                      </a:r>
                      <a:endParaRPr lang="it-IT" sz="1900" dirty="0" smtClean="0"/>
                    </a:p>
                  </a:txBody>
                  <a:tcPr/>
                </a:tc>
              </a:tr>
              <a:tr h="408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it-IT" sz="19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Alcol etilico</a:t>
                      </a:r>
                      <a:endParaRPr lang="it-I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 smtClean="0"/>
                        <a:t>Vino, superalcolici, </a:t>
                      </a:r>
                      <a:r>
                        <a:rPr lang="it-IT" sz="1900" dirty="0" err="1" smtClean="0"/>
                        <a:t>etc…</a:t>
                      </a:r>
                      <a:endParaRPr lang="it-IT" sz="1900" dirty="0" smtClean="0"/>
                    </a:p>
                  </a:txBody>
                  <a:tcPr/>
                </a:tc>
              </a:tr>
              <a:tr h="408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it-IT" sz="19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Nicotina e tabacco</a:t>
                      </a:r>
                      <a:endParaRPr lang="it-I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 smtClean="0"/>
                        <a:t>Sigarette, cerotti alla nicotina</a:t>
                      </a:r>
                    </a:p>
                  </a:txBody>
                  <a:tcPr/>
                </a:tc>
              </a:tr>
              <a:tr h="408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it-IT" sz="19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it-IT" sz="19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Cannabinoidi</a:t>
                      </a:r>
                      <a:endParaRPr lang="it-I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 smtClean="0"/>
                        <a:t>Marijuana, hashish, olio di hashish</a:t>
                      </a:r>
                    </a:p>
                  </a:txBody>
                  <a:tcPr/>
                </a:tc>
              </a:tr>
              <a:tr h="713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it-IT" sz="19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Allucinogeni</a:t>
                      </a:r>
                      <a:endParaRPr lang="it-I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 smtClean="0"/>
                        <a:t>LSD,  </a:t>
                      </a:r>
                      <a:r>
                        <a:rPr lang="it-IT" sz="1900" dirty="0" err="1" smtClean="0"/>
                        <a:t>psilocibina</a:t>
                      </a:r>
                      <a:r>
                        <a:rPr lang="it-IT" sz="1900" dirty="0" smtClean="0"/>
                        <a:t>, </a:t>
                      </a:r>
                      <a:r>
                        <a:rPr lang="it-IT" sz="1900" dirty="0" err="1" smtClean="0"/>
                        <a:t>imetiltriptamina</a:t>
                      </a:r>
                      <a:r>
                        <a:rPr lang="it-IT" sz="1900" dirty="0" smtClean="0"/>
                        <a:t> (DMT)</a:t>
                      </a:r>
                    </a:p>
                  </a:txBody>
                  <a:tcPr/>
                </a:tc>
              </a:tr>
              <a:tr h="408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it-IT" sz="19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it-IT" sz="19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Arilcicloesamine</a:t>
                      </a:r>
                      <a:endParaRPr lang="it-I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 smtClean="0"/>
                        <a:t>Ketamina, polvere d’angelo</a:t>
                      </a:r>
                    </a:p>
                  </a:txBody>
                  <a:tcPr/>
                </a:tc>
              </a:tr>
              <a:tr h="713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it-IT" sz="19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Inalanti</a:t>
                      </a:r>
                      <a:endParaRPr lang="it-I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 smtClean="0"/>
                        <a:t>Solventi, colle, etere, protossido d’azoto, nitrati</a:t>
                      </a:r>
                    </a:p>
                  </a:txBody>
                  <a:tcPr/>
                </a:tc>
              </a:tr>
              <a:tr h="713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it-IT" sz="19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it-IT" sz="19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Designer-drugs</a:t>
                      </a:r>
                      <a:r>
                        <a:rPr lang="it-IT" sz="19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o </a:t>
                      </a:r>
                      <a:r>
                        <a:rPr lang="it-IT" sz="19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smart-drugs</a:t>
                      </a:r>
                      <a:endParaRPr lang="it-I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 smtClean="0"/>
                        <a:t>MDMA, molecole di sintesi per lo più analoghi derivati di sostanze già note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/>
          <a:lstStyle/>
          <a:p>
            <a:r>
              <a:rPr lang="it-IT" b="1" dirty="0" smtClean="0"/>
              <a:t>Il sistema </a:t>
            </a:r>
            <a:r>
              <a:rPr lang="it-IT" b="1" dirty="0" err="1" smtClean="0"/>
              <a:t>dopaminergico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0100" y="928670"/>
            <a:ext cx="7933588" cy="480060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Ogni esperienza gratificante viene determinata da un aumento massivo della trasmissione  a livello dei neuroni </a:t>
            </a:r>
            <a:r>
              <a:rPr lang="it-IT" dirty="0" err="1" smtClean="0"/>
              <a:t>dopaminergici</a:t>
            </a:r>
            <a:r>
              <a:rPr lang="it-IT" dirty="0" smtClean="0"/>
              <a:t> che connettono l’area </a:t>
            </a:r>
            <a:r>
              <a:rPr lang="it-IT" dirty="0" err="1" smtClean="0"/>
              <a:t>tegmentale</a:t>
            </a:r>
            <a:r>
              <a:rPr lang="it-IT" dirty="0" smtClean="0"/>
              <a:t> ventrale </a:t>
            </a:r>
            <a:r>
              <a:rPr lang="it-IT" dirty="0" err="1" smtClean="0"/>
              <a:t>–ATV</a:t>
            </a:r>
            <a:r>
              <a:rPr lang="it-IT" dirty="0" smtClean="0"/>
              <a:t> (mesencefalica) con il nucleo </a:t>
            </a:r>
            <a:r>
              <a:rPr lang="it-IT" dirty="0" err="1" smtClean="0"/>
              <a:t>accumbens</a:t>
            </a:r>
            <a:r>
              <a:rPr lang="it-IT" dirty="0" smtClean="0"/>
              <a:t> </a:t>
            </a:r>
            <a:r>
              <a:rPr lang="it-IT" dirty="0" err="1" smtClean="0"/>
              <a:t>–Nac</a:t>
            </a:r>
            <a:r>
              <a:rPr lang="it-IT" dirty="0" smtClean="0"/>
              <a:t> (sistema </a:t>
            </a:r>
            <a:r>
              <a:rPr lang="it-IT" dirty="0" err="1" smtClean="0"/>
              <a:t>limbico</a:t>
            </a:r>
            <a:r>
              <a:rPr lang="it-IT" dirty="0" smtClean="0"/>
              <a:t>), ossia la </a:t>
            </a:r>
            <a:r>
              <a:rPr lang="it-IT" dirty="0" err="1" smtClean="0"/>
              <a:t>circuteria</a:t>
            </a:r>
            <a:r>
              <a:rPr lang="it-IT" dirty="0" smtClean="0"/>
              <a:t> </a:t>
            </a:r>
            <a:r>
              <a:rPr lang="it-IT" dirty="0" err="1" smtClean="0"/>
              <a:t>meso-limbica</a:t>
            </a:r>
            <a:r>
              <a:rPr lang="it-IT" dirty="0" smtClean="0"/>
              <a:t>.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F47D07ED-3E31-49C6-B596-4F73DDCAD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82" b="-1"/>
          <a:stretch/>
        </p:blipFill>
        <p:spPr>
          <a:xfrm>
            <a:off x="4000496" y="3929066"/>
            <a:ext cx="4718851" cy="276961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538" y="500042"/>
            <a:ext cx="7862150" cy="592935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dirty="0" smtClean="0"/>
              <a:t>L’uso precoce delle droghe è un fattore di rischio che aumenta la possibilità di sviluppare la dipendenza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Il cervello dell’essere umano continua a svilupparsi durante la crescita e, durante l’adolescenza, va incontro a profondi cambiamenti. </a:t>
            </a:r>
          </a:p>
          <a:p>
            <a:pPr algn="ctr">
              <a:buNone/>
            </a:pPr>
            <a:r>
              <a:rPr lang="it-IT" dirty="0" smtClean="0"/>
              <a:t>Una delle aree cerebrali che si sviluppa in questo periodo è la corteccia prefrontale, che ha un ruolo importante nella capacità di prendere decisioni, e di tenere sotto controllo le emozioni e i desideri. </a:t>
            </a:r>
            <a:endParaRPr lang="it-IT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4660" y="428604"/>
            <a:ext cx="8219340" cy="55340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Tutte le sostanze stupefacenti sono psicotrope e capaci, anche a basse dosi, di interferire con la maturazione cerebrale. Pertanto risulta evidente che se il cervello di un ragazzo in piena maturazione, viene bersagliato con sostanze in grado di stimolare enormemente e intossicare le cellule nervose in evoluzione non potrà avere uno sviluppo fisiologico lineare.</a:t>
            </a:r>
            <a:endParaRPr lang="it-IT" dirty="0"/>
          </a:p>
        </p:txBody>
      </p:sp>
      <p:pic>
        <p:nvPicPr>
          <p:cNvPr id="4" name="Immagine 3" descr="brainfo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4476932"/>
            <a:ext cx="3357586" cy="223432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bg2">
                    <a:lumMod val="25000"/>
                  </a:schemeClr>
                </a:solidFill>
              </a:rPr>
              <a:t>Segnali dell’abuso di sostanze</a:t>
            </a:r>
            <a:endParaRPr lang="it-IT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5410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dirty="0" smtClean="0"/>
              <a:t>L’utilizzo di sostanze comporta sempre la comparsa di segnali e manifestazioni fisiche tipiche a seconda della categoria di sostanze utilizzata.</a:t>
            </a:r>
          </a:p>
          <a:p>
            <a:pPr algn="ctr">
              <a:buNone/>
            </a:pPr>
            <a:endParaRPr lang="it-IT" dirty="0"/>
          </a:p>
          <a:p>
            <a:pPr algn="ctr">
              <a:buNone/>
            </a:pPr>
            <a:r>
              <a:rPr lang="it-IT" dirty="0" smtClean="0"/>
              <a:t>Oltre al danno provocato dall’assunzione in sé della sostanza, che può avere delle ripercussioni sulla salute dell’individuo, l’uso porta a delle alterazioni psico-fisiche che possono indurre la persona ad agire in maniera diversa, a volte più pericolosa, di come agirebbe in condizioni normali o ad accentuare tratti comportamentali preesistenti o latenti.</a:t>
            </a:r>
            <a:endParaRPr lang="it-IT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chemeClr val="bg2">
                    <a:lumMod val="25000"/>
                  </a:schemeClr>
                </a:solidFill>
              </a:rPr>
              <a:t>Marijuana e Hashish</a:t>
            </a:r>
            <a:endParaRPr lang="it-IT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142976" y="1500174"/>
          <a:ext cx="7786742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371"/>
                <a:gridCol w="3893371"/>
              </a:tblGrid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it-IT" sz="2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t-IT" sz="2200" dirty="0" smtClean="0"/>
                        <a:t> Percezione sensoriale esaltata di tipo visivo, uditivo, tattile (allucinazioni)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t-IT" sz="2200" dirty="0" smtClean="0"/>
                        <a:t> Euforia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t-IT" sz="2200" dirty="0" smtClean="0"/>
                        <a:t> Difficoltà di concentrazione e memoria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t-IT" sz="2200" dirty="0" smtClean="0"/>
                        <a:t> Elevata sensazione di benessere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t-IT" sz="2200" dirty="0" smtClean="0"/>
                        <a:t> Vasodilatazione e tachicardia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t-IT" sz="2200" dirty="0" smtClean="0"/>
                        <a:t> Paranoia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t-IT" sz="2200" dirty="0" smtClean="0"/>
                        <a:t> Iperemia congiuntivale (occhi arrossati)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2200" dirty="0" smtClean="0"/>
                        <a:t> Aumento della fame</a:t>
                      </a:r>
                      <a:endParaRPr lang="it-IT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t-IT" sz="2200" dirty="0" smtClean="0"/>
                        <a:t> Riduzione dei tempi di reazione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2200" dirty="0" smtClean="0"/>
                        <a:t> </a:t>
                      </a:r>
                      <a:r>
                        <a:rPr lang="it-IT" sz="2200" dirty="0" err="1" smtClean="0"/>
                        <a:t>Sedazione</a:t>
                      </a:r>
                      <a:r>
                        <a:rPr lang="it-IT" sz="2200" dirty="0" smtClean="0"/>
                        <a:t> e letargia</a:t>
                      </a:r>
                      <a:endParaRPr lang="it-IT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2200" dirty="0" smtClean="0"/>
                        <a:t> Riduzione dell’equilibrio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2200" dirty="0" smtClean="0"/>
                        <a:t> Riduzione della coordinazione motoria</a:t>
                      </a:r>
                      <a:endParaRPr lang="it-IT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728" y="274320"/>
            <a:ext cx="7504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bg2">
                    <a:lumMod val="25000"/>
                  </a:schemeClr>
                </a:solidFill>
              </a:rPr>
              <a:t>Psicostimolanti</a:t>
            </a:r>
            <a:br>
              <a:rPr lang="it-IT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it-IT" b="1" dirty="0" smtClean="0">
                <a:solidFill>
                  <a:schemeClr val="bg2">
                    <a:lumMod val="25000"/>
                  </a:schemeClr>
                </a:solidFill>
              </a:rPr>
              <a:t>(cocaina, </a:t>
            </a:r>
            <a:r>
              <a:rPr lang="it-IT" b="1" dirty="0" err="1" smtClean="0">
                <a:solidFill>
                  <a:schemeClr val="bg2">
                    <a:lumMod val="25000"/>
                  </a:schemeClr>
                </a:solidFill>
              </a:rPr>
              <a:t>extacy</a:t>
            </a:r>
            <a:r>
              <a:rPr lang="it-IT" b="1" dirty="0" smtClean="0">
                <a:solidFill>
                  <a:schemeClr val="bg2">
                    <a:lumMod val="25000"/>
                  </a:schemeClr>
                </a:solidFill>
              </a:rPr>
              <a:t> e amfetamine)</a:t>
            </a:r>
            <a:endParaRPr lang="it-IT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72066" y="1524000"/>
            <a:ext cx="3861622" cy="4663440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142976" y="1571612"/>
          <a:ext cx="7786742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371"/>
                <a:gridCol w="3893371"/>
              </a:tblGrid>
              <a:tr h="41672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it-IT" sz="2400"/>
                    </a:p>
                  </a:txBody>
                  <a:tcPr/>
                </a:tc>
              </a:tr>
              <a:tr h="7292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t-IT" sz="2400" dirty="0" smtClean="0"/>
                        <a:t> Eloquio accelerato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2400" dirty="0" smtClean="0"/>
                        <a:t> Vasodilatazione, tachicardia e ipertermia</a:t>
                      </a:r>
                      <a:endParaRPr lang="it-IT" sz="2400" dirty="0"/>
                    </a:p>
                  </a:txBody>
                  <a:tcPr/>
                </a:tc>
              </a:tr>
              <a:tr h="354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t-IT" sz="2400" dirty="0" smtClean="0"/>
                        <a:t> Irritabilità e irrequietezza motoria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t-IT" sz="2400" dirty="0" smtClean="0"/>
                        <a:t> Problemi d’insonnia</a:t>
                      </a:r>
                    </a:p>
                  </a:txBody>
                  <a:tcPr/>
                </a:tc>
              </a:tr>
              <a:tr h="9108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t-IT" sz="2400" dirty="0" smtClean="0"/>
                        <a:t> Aumento dell’aggressività e della salienza per stimoli avversivi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t-IT" sz="2400" dirty="0" smtClean="0"/>
                        <a:t> Se assunte attraverso l’inalazione provocano danni alla mucosa e congestione nasale</a:t>
                      </a:r>
                      <a:endParaRPr lang="it-IT" sz="2400" dirty="0"/>
                    </a:p>
                  </a:txBody>
                  <a:tcPr/>
                </a:tc>
              </a:tr>
              <a:tr h="6456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t-IT" sz="2400" dirty="0" smtClean="0"/>
                        <a:t> Riduzione dell’appetito e calo ponderale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t-IT" sz="2400" dirty="0" smtClean="0"/>
                        <a:t> Depressione una volta terminato l’effetto</a:t>
                      </a:r>
                      <a:endParaRPr lang="it-IT" sz="24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t-IT" sz="2400" dirty="0" smtClean="0"/>
                        <a:t> Convinzioni persecutorie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it-IT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bg2">
                    <a:lumMod val="25000"/>
                  </a:schemeClr>
                </a:solidFill>
              </a:rPr>
              <a:t>Oppioidi </a:t>
            </a:r>
            <a:br>
              <a:rPr lang="it-IT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it-IT" b="1" dirty="0" smtClean="0">
                <a:solidFill>
                  <a:schemeClr val="bg2">
                    <a:lumMod val="25000"/>
                  </a:schemeClr>
                </a:solidFill>
              </a:rPr>
              <a:t>(morfina, codeina, eroina)</a:t>
            </a:r>
            <a:endParaRPr lang="it-IT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214414" y="1714488"/>
          <a:ext cx="7572428" cy="4357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428"/>
              </a:tblGrid>
              <a:tr h="63689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it-IT" sz="3200" dirty="0"/>
                    </a:p>
                  </a:txBody>
                  <a:tcPr/>
                </a:tc>
              </a:tr>
              <a:tr h="636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t-IT" sz="3200" dirty="0" err="1" smtClean="0"/>
                        <a:t>Sedazione</a:t>
                      </a:r>
                      <a:endParaRPr lang="it-IT" sz="3200" dirty="0" smtClean="0"/>
                    </a:p>
                  </a:txBody>
                  <a:tcPr/>
                </a:tc>
              </a:tr>
              <a:tr h="636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t-IT" sz="3200" dirty="0" smtClean="0"/>
                        <a:t>Rallentamento del ritmo del respiro</a:t>
                      </a:r>
                    </a:p>
                  </a:txBody>
                  <a:tcPr/>
                </a:tc>
              </a:tr>
              <a:tr h="1173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t-IT" sz="3200" dirty="0" smtClean="0"/>
                        <a:t>Riduzione della sensazione di dolore (analgesia)</a:t>
                      </a:r>
                    </a:p>
                  </a:txBody>
                  <a:tcPr/>
                </a:tc>
              </a:tr>
              <a:tr h="636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t-IT" sz="3200" dirty="0" smtClean="0"/>
                        <a:t>Stato confusionale</a:t>
                      </a:r>
                    </a:p>
                  </a:txBody>
                  <a:tcPr/>
                </a:tc>
              </a:tr>
              <a:tr h="636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t-IT" sz="3200" dirty="0" smtClean="0"/>
                        <a:t>Depressione post assunzione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bg2">
                    <a:lumMod val="25000"/>
                  </a:schemeClr>
                </a:solidFill>
              </a:rPr>
              <a:t>Altre sostanze</a:t>
            </a:r>
            <a:endParaRPr lang="it-IT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dirty="0" smtClean="0"/>
              <a:t>E’ possibile utilizzare oggetti di uso comune in maniera tale da provocare delle alterazioni psicofisiche, sono un esempio gli inalanti ossia tutte quelle sostanze che annusandole provocano delle reazioni simili a quelle delle droghe e che sono in ogni caso dannose per la salute.</a:t>
            </a:r>
          </a:p>
          <a:p>
            <a:pPr algn="ctr">
              <a:buNone/>
            </a:pPr>
            <a:r>
              <a:rPr lang="it-IT" dirty="0" smtClean="0"/>
              <a:t>Alcuni esempi sono l’inalazione del butano (il gas delle bombole dei fornelli) o alcuni tipi di colla.</a:t>
            </a:r>
          </a:p>
          <a:p>
            <a:pPr algn="ctr">
              <a:buNone/>
            </a:pPr>
            <a:r>
              <a:rPr lang="it-IT" dirty="0" smtClean="0"/>
              <a:t>Gli effetti  possono essere:</a:t>
            </a:r>
          </a:p>
          <a:p>
            <a:pPr algn="ctr">
              <a:buNone/>
            </a:pPr>
            <a:r>
              <a:rPr lang="it-IT" dirty="0" smtClean="0"/>
              <a:t>Confusione, comparsa di allucinazioni, disturbi visivi, deliri e senso d’invincibilità.</a:t>
            </a:r>
            <a:endParaRPr lang="it-IT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bg2">
                    <a:lumMod val="25000"/>
                  </a:schemeClr>
                </a:solidFill>
              </a:rPr>
              <a:t>Intossicazione da alcol</a:t>
            </a:r>
            <a:endParaRPr lang="it-IT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0100" y="1357298"/>
            <a:ext cx="7929618" cy="185738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dirty="0" smtClean="0"/>
              <a:t>L’effetto dell’alcol varia a seconda delle quantità ingerite, più è alto il livello </a:t>
            </a:r>
            <a:r>
              <a:rPr lang="it-IT" dirty="0" err="1" smtClean="0"/>
              <a:t>alcolemico</a:t>
            </a:r>
            <a:r>
              <a:rPr lang="it-IT" dirty="0" smtClean="0"/>
              <a:t> presente nel sangue più gravi saranno i sintomi visibili.</a:t>
            </a:r>
          </a:p>
          <a:p>
            <a:pPr algn="ctr">
              <a:buNone/>
            </a:pPr>
            <a:r>
              <a:rPr lang="it-IT" dirty="0" smtClean="0"/>
              <a:t>Eccone alcuni:</a:t>
            </a:r>
          </a:p>
          <a:p>
            <a:pPr algn="ctr">
              <a:buNone/>
            </a:pPr>
            <a:endParaRPr lang="it-IT" dirty="0" smtClean="0"/>
          </a:p>
          <a:p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071538" y="3143248"/>
          <a:ext cx="7858180" cy="3291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14776"/>
                <a:gridCol w="4143404"/>
              </a:tblGrid>
              <a:tr h="178595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3000" b="0" dirty="0" smtClean="0"/>
                        <a:t>Incoordinazione motoria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3000" b="0" dirty="0" smtClean="0"/>
                        <a:t>Linguaggio indistinto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3000" b="0" dirty="0" smtClean="0"/>
                        <a:t>Loquacità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3000" b="0" dirty="0" smtClean="0"/>
                        <a:t>Andatura incerta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3000" b="0" dirty="0" smtClean="0"/>
                        <a:t>Riflessi gravemente alterati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3000" b="0" dirty="0" smtClean="0"/>
                        <a:t>Alterazione delle percezioni sensoriali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3000" b="0" dirty="0" smtClean="0"/>
                        <a:t>Ridotta responsività fino all’assenza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3000" b="0" dirty="0" smtClean="0"/>
                        <a:t>Sudorazione profusa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3000" b="0" dirty="0" smtClean="0"/>
                        <a:t>Collasso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Fare prevenzione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4800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dirty="0" smtClean="0"/>
              <a:t>E’ banale affermare che il miglior modo per non cadere nel rischio della dipendenza è quello di non essere esposti a sostanze/comportamenti che possano creare </a:t>
            </a:r>
            <a:r>
              <a:rPr lang="it-IT" dirty="0" err="1" smtClean="0"/>
              <a:t>addiction</a:t>
            </a:r>
            <a:r>
              <a:rPr lang="it-IT" dirty="0" smtClean="0"/>
              <a:t>.</a:t>
            </a:r>
          </a:p>
          <a:p>
            <a:pPr algn="ctr">
              <a:buNone/>
            </a:pPr>
            <a:r>
              <a:rPr lang="it-IT" dirty="0" smtClean="0"/>
              <a:t>Non è pensabile creare “una campana di vetro” tale da evitare la comparsa del fenomeno.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Ciò che però è possibile è fare prevenzione.</a:t>
            </a:r>
            <a:endParaRPr lang="it-IT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538" y="500042"/>
            <a:ext cx="7862150" cy="6072230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INFORMARE</a:t>
            </a:r>
            <a:r>
              <a:rPr lang="it-IT" dirty="0" smtClean="0"/>
              <a:t>, conoscere un fenomeno, le sue manifestazione e i rischi collegati.</a:t>
            </a:r>
          </a:p>
          <a:p>
            <a:pPr>
              <a:buNone/>
            </a:pPr>
            <a:endParaRPr lang="it-IT" dirty="0" smtClean="0"/>
          </a:p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OSSERVARE</a:t>
            </a:r>
            <a:r>
              <a:rPr lang="it-IT" dirty="0" smtClean="0"/>
              <a:t> comportamenti e segni che possono portare ad una tempestiva individuazione del problema</a:t>
            </a:r>
          </a:p>
          <a:p>
            <a:pPr>
              <a:buNone/>
            </a:pPr>
            <a:endParaRPr lang="it-IT" dirty="0" smtClean="0"/>
          </a:p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COMUNICARE</a:t>
            </a:r>
            <a:r>
              <a:rPr lang="it-IT" dirty="0" smtClean="0"/>
              <a:t>, ciò implica sia l’</a:t>
            </a:r>
            <a:r>
              <a:rPr lang="it-IT" b="1" dirty="0" smtClean="0"/>
              <a:t>ascolto</a:t>
            </a:r>
            <a:r>
              <a:rPr lang="it-IT" dirty="0" smtClean="0"/>
              <a:t> che l’instaurazione di un dialogo affinché si possano chiarire dubbi o intercettare problematiche</a:t>
            </a:r>
          </a:p>
          <a:p>
            <a:pPr>
              <a:buNone/>
            </a:pPr>
            <a:endParaRPr lang="it-IT" dirty="0" smtClean="0"/>
          </a:p>
          <a:p>
            <a:r>
              <a:rPr lang="it-IT" b="1" dirty="0" smtClean="0">
                <a:solidFill>
                  <a:schemeClr val="accent4">
                    <a:lumMod val="50000"/>
                  </a:schemeClr>
                </a:solidFill>
              </a:rPr>
              <a:t>INVIARE</a:t>
            </a:r>
            <a:r>
              <a:rPr lang="it-IT" dirty="0" smtClean="0"/>
              <a:t>, rivolgersi o invitare a rivolgersi a dei professionisti per un approfondimento.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538" y="785770"/>
            <a:ext cx="7862150" cy="607223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dirty="0" smtClean="0"/>
              <a:t>L’attivazione di questo circuito può, a vari livelli a seconda dell’intensità, modulare diversamente il funzionamento della </a:t>
            </a:r>
            <a:r>
              <a:rPr lang="it-IT" b="1" dirty="0" smtClean="0"/>
              <a:t>corteccia prefrontale</a:t>
            </a:r>
            <a:r>
              <a:rPr lang="it-IT" dirty="0" smtClean="0"/>
              <a:t>, quell’area del cervello implicata nella </a:t>
            </a:r>
            <a:r>
              <a:rPr lang="it-IT" u="sng" dirty="0" smtClean="0"/>
              <a:t>pianificazione</a:t>
            </a:r>
            <a:r>
              <a:rPr lang="it-IT" dirty="0" smtClean="0"/>
              <a:t> dei comportamenti cognitivi complessi, nella </a:t>
            </a:r>
            <a:r>
              <a:rPr lang="it-IT" u="sng" dirty="0" smtClean="0"/>
              <a:t>presa delle decisioni </a:t>
            </a:r>
            <a:r>
              <a:rPr lang="it-IT" dirty="0" smtClean="0"/>
              <a:t>e nella </a:t>
            </a:r>
            <a:r>
              <a:rPr lang="it-IT" u="sng" dirty="0" smtClean="0"/>
              <a:t>moderazione della condotta</a:t>
            </a:r>
            <a:r>
              <a:rPr lang="it-IT" dirty="0" smtClean="0"/>
              <a:t> sociale. </a:t>
            </a:r>
          </a:p>
          <a:p>
            <a:pPr algn="ctr">
              <a:buNone/>
            </a:pPr>
            <a:r>
              <a:rPr lang="it-IT" dirty="0" smtClean="0"/>
              <a:t>Un danno in questa regione potrebbe compromettere il </a:t>
            </a:r>
            <a:r>
              <a:rPr lang="it-IT" u="sng" dirty="0" smtClean="0"/>
              <a:t>senso di giudizio</a:t>
            </a:r>
            <a:r>
              <a:rPr lang="it-IT" dirty="0" smtClean="0"/>
              <a:t> di un individuo.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E’ grazie a questa che ci distinguiamo da altre specie animali.</a:t>
            </a:r>
            <a:endParaRPr lang="it-IT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/>
          <a:lstStyle/>
          <a:p>
            <a:pPr algn="ctr">
              <a:buNone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La dipendenza è una malattia</a:t>
            </a:r>
            <a:r>
              <a:rPr lang="it-IT" dirty="0" smtClean="0"/>
              <a:t> che può diventare cronica e recidivante, così come per qualsiasi diagnosi medica la tempestività è un elemento chiave.</a:t>
            </a:r>
          </a:p>
          <a:p>
            <a:pPr algn="ctr">
              <a:buNone/>
            </a:pPr>
            <a:r>
              <a:rPr lang="it-IT" dirty="0" smtClean="0"/>
              <a:t>Individuare precocemente i primi sintomi può favorire la buona riuscita del trattamento.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538" y="500042"/>
            <a:ext cx="7862150" cy="592935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dirty="0" smtClean="0"/>
              <a:t>Il </a:t>
            </a:r>
            <a:r>
              <a:rPr lang="it-IT" b="1" dirty="0" smtClean="0"/>
              <a:t>circuito della ricompensa</a:t>
            </a:r>
            <a:r>
              <a:rPr lang="it-IT" dirty="0" smtClean="0"/>
              <a:t>, viene attivato fisiologicamente da stimoli “piacevoli” : </a:t>
            </a:r>
          </a:p>
          <a:p>
            <a:r>
              <a:rPr lang="it-IT" dirty="0" smtClean="0"/>
              <a:t>cibo </a:t>
            </a:r>
          </a:p>
          <a:p>
            <a:r>
              <a:rPr lang="it-IT" dirty="0" smtClean="0"/>
              <a:t>sonno </a:t>
            </a:r>
          </a:p>
          <a:p>
            <a:r>
              <a:rPr lang="it-IT" dirty="0" smtClean="0"/>
              <a:t>sesso </a:t>
            </a:r>
          </a:p>
          <a:p>
            <a:r>
              <a:rPr lang="it-IT" dirty="0" smtClean="0"/>
              <a:t>la riuscita di una prestazione intellettuale </a:t>
            </a:r>
          </a:p>
          <a:p>
            <a:r>
              <a:rPr lang="it-IT" dirty="0" smtClean="0"/>
              <a:t>un traguardo sportivo</a:t>
            </a:r>
          </a:p>
          <a:p>
            <a:r>
              <a:rPr lang="it-IT" dirty="0" smtClean="0"/>
              <a:t>l’ascolto di una sinfonia </a:t>
            </a:r>
          </a:p>
          <a:p>
            <a:endParaRPr lang="it-IT" dirty="0" smtClean="0"/>
          </a:p>
          <a:p>
            <a:pPr algn="ctr">
              <a:buNone/>
            </a:pP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Lo stesso sistema è stimolato anche da comportamenti ad alta carica emotiva (es. il gioco d’azzardo) o dall’assunzione di sostanze psicoattive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egnaposto contenuto 12" descr="Immagine che contiene apparecchio&#10;&#10;Descrizione generata automaticamente">
            <a:extLst>
              <a:ext uri="{FF2B5EF4-FFF2-40B4-BE49-F238E27FC236}">
                <a16:creationId xmlns:a16="http://schemas.microsoft.com/office/drawing/2014/main" xmlns="" id="{C647CD62-6CE6-4757-A5AA-A6FC5B22F7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127" r="-3" b="8886"/>
          <a:stretch/>
        </p:blipFill>
        <p:spPr>
          <a:xfrm>
            <a:off x="5000627" y="2273311"/>
            <a:ext cx="4070085" cy="2172081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29D12E5D-A96E-40FE-8781-961253C6A4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12902" r="-2" b="1025"/>
          <a:stretch/>
        </p:blipFill>
        <p:spPr>
          <a:xfrm>
            <a:off x="3929057" y="90387"/>
            <a:ext cx="5141655" cy="2047903"/>
          </a:xfrm>
          <a:custGeom>
            <a:avLst/>
            <a:gdLst/>
            <a:ahLst/>
            <a:cxnLst/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10" name="Immagine 9" descr="Immagine che contiene albero, natura, esterni, acqua&#10;&#10;Descrizione generata automaticamente">
            <a:extLst>
              <a:ext uri="{FF2B5EF4-FFF2-40B4-BE49-F238E27FC236}">
                <a16:creationId xmlns:a16="http://schemas.microsoft.com/office/drawing/2014/main" xmlns="" id="{4FF6F2D3-6EF6-489D-8A82-0AABE3BA40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t="3806" b="11660"/>
          <a:stretch/>
        </p:blipFill>
        <p:spPr>
          <a:xfrm>
            <a:off x="5715008" y="4572000"/>
            <a:ext cx="3355705" cy="2286000"/>
          </a:xfrm>
          <a:custGeom>
            <a:avLst/>
            <a:gdLst/>
            <a:ahLst/>
            <a:cxnLst/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xmlns="" id="{49BDA3EF-EC4A-4B9E-87EF-4ADF16001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24" y="214290"/>
            <a:ext cx="4786346" cy="6414866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r>
              <a:rPr lang="it-IT" sz="2200" dirty="0" smtClean="0"/>
              <a:t>Rilascio normale di dopamina</a:t>
            </a:r>
          </a:p>
          <a:p>
            <a:endParaRPr lang="it-IT" sz="2200" dirty="0" smtClean="0"/>
          </a:p>
          <a:p>
            <a:endParaRPr lang="it-IT" sz="2200" dirty="0" smtClean="0"/>
          </a:p>
          <a:p>
            <a:endParaRPr lang="it-IT" sz="2200" dirty="0" smtClean="0"/>
          </a:p>
          <a:p>
            <a:pPr>
              <a:buNone/>
            </a:pPr>
            <a:endParaRPr lang="it-IT" sz="2200" dirty="0" smtClean="0"/>
          </a:p>
          <a:p>
            <a:r>
              <a:rPr lang="it-IT" sz="2200" dirty="0" smtClean="0"/>
              <a:t>Rilascio di dopamina in seguito a esperienze piacevoli (gelato, Nutella, serata con amici, festa, viaggio, bel voto, </a:t>
            </a:r>
            <a:r>
              <a:rPr lang="it-IT" sz="2200" dirty="0" err="1" smtClean="0"/>
              <a:t>laurea…</a:t>
            </a:r>
            <a:r>
              <a:rPr lang="it-IT" sz="2200" dirty="0" smtClean="0"/>
              <a:t>)</a:t>
            </a:r>
          </a:p>
          <a:p>
            <a:endParaRPr lang="it-IT" sz="2200" dirty="0" smtClean="0"/>
          </a:p>
          <a:p>
            <a:endParaRPr lang="it-IT" sz="2200" dirty="0" smtClean="0"/>
          </a:p>
          <a:p>
            <a:endParaRPr lang="it-IT" sz="2200" dirty="0" smtClean="0"/>
          </a:p>
          <a:p>
            <a:r>
              <a:rPr lang="it-IT" sz="2200" dirty="0" smtClean="0"/>
              <a:t>Rilascio massivo di dopamina in seguito a qualsiasi sostanza d’abuso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A60FA1AC-ADF6-4092-9B80-7CF521A23108}"/>
              </a:ext>
            </a:extLst>
          </p:cNvPr>
          <p:cNvSpPr txBox="1"/>
          <p:nvPr/>
        </p:nvSpPr>
        <p:spPr>
          <a:xfrm>
            <a:off x="6484298" y="6870700"/>
            <a:ext cx="26597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7" tooltip="https://www.dreavel.com/ita/1/pacchetti-turistici/1776/la-cascata-delle-marmore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8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it-IT" sz="700">
              <a:solidFill>
                <a:srgbClr val="FFFFFF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2A4628F8-6D22-4B37-A6C5-E20392441F70}"/>
              </a:ext>
            </a:extLst>
          </p:cNvPr>
          <p:cNvSpPr txBox="1"/>
          <p:nvPr/>
        </p:nvSpPr>
        <p:spPr>
          <a:xfrm>
            <a:off x="4224317" y="6870700"/>
            <a:ext cx="298992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3" tooltip="https://www.wired.it/scienza/lab/2014/09/19/unesco-mermoria-acqua-montagnier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9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it-I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431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stockphoto-1469514062-612x612.jpg"/>
          <p:cNvPicPr>
            <a:picLocks noChangeAspect="1"/>
          </p:cNvPicPr>
          <p:nvPr/>
        </p:nvPicPr>
        <p:blipFill>
          <a:blip r:embed="rId2"/>
          <a:srcRect t="14722" b="14124"/>
          <a:stretch>
            <a:fillRect/>
          </a:stretch>
        </p:blipFill>
        <p:spPr>
          <a:xfrm>
            <a:off x="1428728" y="4286256"/>
            <a:ext cx="7500990" cy="250033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538" y="214290"/>
            <a:ext cx="7862150" cy="57483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Grazie a questa attivazione che porta a sperimentare sensazioni gradevoli, </a:t>
            </a:r>
            <a:r>
              <a:rPr lang="it-IT" dirty="0" smtClean="0"/>
              <a:t>insieme </a:t>
            </a:r>
            <a:r>
              <a:rPr lang="it-IT" dirty="0" smtClean="0"/>
              <a:t>al rilascio di altri neurotrasmettitori del piacere: serotonina e noradrenalina,  ogni volta che facciamo esperienza di qualcosa di gratificante, avremo il desiderio di ripeterlo per poter provare nuovamente quella </a:t>
            </a:r>
            <a:r>
              <a:rPr lang="it-IT" dirty="0" smtClean="0"/>
              <a:t>sensazione, </a:t>
            </a:r>
            <a:r>
              <a:rPr lang="it-IT" dirty="0" smtClean="0"/>
              <a:t>proprio come </a:t>
            </a:r>
            <a:r>
              <a:rPr lang="it-IT" dirty="0" smtClean="0"/>
              <a:t>una ricompensa.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728" y="785794"/>
            <a:ext cx="7498080" cy="1939916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Ma come può un sistema basato sul piacere portare a qualcosa di negativo come una dipendenza?</a:t>
            </a:r>
            <a:endParaRPr lang="it-IT" b="1" dirty="0"/>
          </a:p>
        </p:txBody>
      </p:sp>
      <p:pic>
        <p:nvPicPr>
          <p:cNvPr id="4" name="Immagine 3" descr="dipendenza-celebrare-da-sostan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428868"/>
            <a:ext cx="4143380" cy="414338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2656</Words>
  <Application>Microsoft Office PowerPoint</Application>
  <PresentationFormat>Presentazione su schermo (4:3)</PresentationFormat>
  <Paragraphs>256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1" baseType="lpstr">
      <vt:lpstr>Solstizio</vt:lpstr>
      <vt:lpstr>Le basi neurobiologiche delle dipendenze</vt:lpstr>
      <vt:lpstr>Diapositiva 2</vt:lpstr>
      <vt:lpstr>Diapositiva 3</vt:lpstr>
      <vt:lpstr>Il sistema dopaminergico</vt:lpstr>
      <vt:lpstr>Diapositiva 5</vt:lpstr>
      <vt:lpstr>Diapositiva 6</vt:lpstr>
      <vt:lpstr>Diapositiva 7</vt:lpstr>
      <vt:lpstr>Diapositiva 8</vt:lpstr>
      <vt:lpstr>Ma come può un sistema basato sul piacere portare a qualcosa di negativo come una dipendenza?</vt:lpstr>
      <vt:lpstr>Diapositiva 10</vt:lpstr>
      <vt:lpstr>Diapositiva 11</vt:lpstr>
      <vt:lpstr>Diapositiva 12</vt:lpstr>
      <vt:lpstr>Diapositiva 13</vt:lpstr>
      <vt:lpstr>Diapositiva 14</vt:lpstr>
      <vt:lpstr>Dipendenza fisica o psicologica?</vt:lpstr>
      <vt:lpstr>Le dipendenze comportamentali</vt:lpstr>
      <vt:lpstr>Diapositiva 17</vt:lpstr>
      <vt:lpstr>Diapositiva 18</vt:lpstr>
      <vt:lpstr>Cosa osservare</vt:lpstr>
      <vt:lpstr>Diapositiva 20</vt:lpstr>
      <vt:lpstr>La dipendenza dal gioco d’azzardo (GAP)</vt:lpstr>
      <vt:lpstr>Diapositiva 22</vt:lpstr>
      <vt:lpstr>Diapositiva 23</vt:lpstr>
      <vt:lpstr>Diapositiva 24</vt:lpstr>
      <vt:lpstr>Dipendenza da Videogiochi</vt:lpstr>
      <vt:lpstr>Diapositiva 26</vt:lpstr>
      <vt:lpstr>Diapositiva 27</vt:lpstr>
      <vt:lpstr>Diapositiva 28</vt:lpstr>
      <vt:lpstr>Dipendenza da Social Media</vt:lpstr>
      <vt:lpstr>Diapositiva 30</vt:lpstr>
      <vt:lpstr>Diapositiva 31</vt:lpstr>
      <vt:lpstr>Diapositiva 32</vt:lpstr>
      <vt:lpstr>Dipendenza da Smartphone</vt:lpstr>
      <vt:lpstr>Diapositiva 34</vt:lpstr>
      <vt:lpstr>Diapositiva 35</vt:lpstr>
      <vt:lpstr>La dipendenza da sostanze</vt:lpstr>
      <vt:lpstr>Diapositiva 37</vt:lpstr>
      <vt:lpstr>Diapositiva 38</vt:lpstr>
      <vt:lpstr>La classificazione delle sostanze di abuso secondo criteri farmacologici è, nella sua semplicità, la più utile ed accettata. Distinguiamo: </vt:lpstr>
      <vt:lpstr>Diapositiva 40</vt:lpstr>
      <vt:lpstr>Diapositiva 41</vt:lpstr>
      <vt:lpstr>Segnali dell’abuso di sostanze</vt:lpstr>
      <vt:lpstr>Marijuana e Hashish</vt:lpstr>
      <vt:lpstr>Psicostimolanti (cocaina, extacy e amfetamine)</vt:lpstr>
      <vt:lpstr>Oppioidi  (morfina, codeina, eroina)</vt:lpstr>
      <vt:lpstr>Altre sostanze</vt:lpstr>
      <vt:lpstr>Intossicazione da alcol</vt:lpstr>
      <vt:lpstr>Fare prevenzione</vt:lpstr>
      <vt:lpstr>Diapositiva 49</vt:lpstr>
      <vt:lpstr>Diapositiva 50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basi neurobiologiche delle dipendenze</dc:title>
  <dc:creator>Nathascia Baiola</dc:creator>
  <cp:lastModifiedBy>Nathascia Baiola</cp:lastModifiedBy>
  <cp:revision>28</cp:revision>
  <dcterms:created xsi:type="dcterms:W3CDTF">2023-11-24T19:27:20Z</dcterms:created>
  <dcterms:modified xsi:type="dcterms:W3CDTF">2023-11-27T21:06:38Z</dcterms:modified>
</cp:coreProperties>
</file>